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95" r:id="rId3"/>
    <p:sldId id="259" r:id="rId4"/>
    <p:sldId id="302" r:id="rId5"/>
    <p:sldId id="303" r:id="rId6"/>
    <p:sldId id="266" r:id="rId7"/>
    <p:sldId id="267" r:id="rId8"/>
    <p:sldId id="268" r:id="rId9"/>
    <p:sldId id="299" r:id="rId10"/>
    <p:sldId id="304" r:id="rId11"/>
    <p:sldId id="275" r:id="rId12"/>
    <p:sldId id="276" r:id="rId13"/>
    <p:sldId id="297" r:id="rId14"/>
    <p:sldId id="298" r:id="rId15"/>
    <p:sldId id="306" r:id="rId16"/>
    <p:sldId id="278" r:id="rId17"/>
    <p:sldId id="307" r:id="rId18"/>
    <p:sldId id="281" r:id="rId19"/>
    <p:sldId id="282" r:id="rId20"/>
    <p:sldId id="301" r:id="rId21"/>
    <p:sldId id="308" r:id="rId22"/>
    <p:sldId id="285" r:id="rId23"/>
    <p:sldId id="300" r:id="rId24"/>
    <p:sldId id="289" r:id="rId25"/>
    <p:sldId id="309" r:id="rId26"/>
    <p:sldId id="290" r:id="rId27"/>
    <p:sldId id="292" r:id="rId2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6092" autoAdjust="0"/>
    <p:restoredTop sz="94660"/>
  </p:normalViewPr>
  <p:slideViewPr>
    <p:cSldViewPr snapToGrid="0">
      <p:cViewPr varScale="1">
        <p:scale>
          <a:sx n="44" d="100"/>
          <a:sy n="44" d="100"/>
        </p:scale>
        <p:origin x="-917" y="-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D67F6-3658-441F-A794-089911BBD7B9}" type="datetimeFigureOut">
              <a:rPr lang="ru-RU" smtClean="0"/>
              <a:pPr/>
              <a:t>02.05.2024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714DF9-1138-4E65-A7D7-78D84DFF534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3908380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D67F6-3658-441F-A794-089911BBD7B9}" type="datetimeFigureOut">
              <a:rPr lang="ru-RU" smtClean="0"/>
              <a:pPr/>
              <a:t>02.05.2024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714DF9-1138-4E65-A7D7-78D84DFF534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2992827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D67F6-3658-441F-A794-089911BBD7B9}" type="datetimeFigureOut">
              <a:rPr lang="ru-RU" smtClean="0"/>
              <a:pPr/>
              <a:t>02.05.2024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714DF9-1138-4E65-A7D7-78D84DFF534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135567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D67F6-3658-441F-A794-089911BBD7B9}" type="datetimeFigureOut">
              <a:rPr lang="ru-RU" smtClean="0"/>
              <a:pPr/>
              <a:t>02.05.2024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714DF9-1138-4E65-A7D7-78D84DFF534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901595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D67F6-3658-441F-A794-089911BBD7B9}" type="datetimeFigureOut">
              <a:rPr lang="ru-RU" smtClean="0"/>
              <a:pPr/>
              <a:t>02.05.2024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714DF9-1138-4E65-A7D7-78D84DFF534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1996389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D67F6-3658-441F-A794-089911BBD7B9}" type="datetimeFigureOut">
              <a:rPr lang="ru-RU" smtClean="0"/>
              <a:pPr/>
              <a:t>02.05.2024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714DF9-1138-4E65-A7D7-78D84DFF534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890326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D67F6-3658-441F-A794-089911BBD7B9}" type="datetimeFigureOut">
              <a:rPr lang="ru-RU" smtClean="0"/>
              <a:pPr/>
              <a:t>02.05.2024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714DF9-1138-4E65-A7D7-78D84DFF534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81399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D67F6-3658-441F-A794-089911BBD7B9}" type="datetimeFigureOut">
              <a:rPr lang="ru-RU" smtClean="0"/>
              <a:pPr/>
              <a:t>02.05.2024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714DF9-1138-4E65-A7D7-78D84DFF534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9479248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D67F6-3658-441F-A794-089911BBD7B9}" type="datetimeFigureOut">
              <a:rPr lang="ru-RU" smtClean="0"/>
              <a:pPr/>
              <a:t>02.05.2024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714DF9-1138-4E65-A7D7-78D84DFF534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895810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D67F6-3658-441F-A794-089911BBD7B9}" type="datetimeFigureOut">
              <a:rPr lang="ru-RU" smtClean="0"/>
              <a:pPr/>
              <a:t>02.05.2024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714DF9-1138-4E65-A7D7-78D84DFF534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6483818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D67F6-3658-441F-A794-089911BBD7B9}" type="datetimeFigureOut">
              <a:rPr lang="ru-RU" smtClean="0"/>
              <a:pPr/>
              <a:t>02.05.2024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714DF9-1138-4E65-A7D7-78D84DFF534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2283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7D67F6-3658-441F-A794-089911BBD7B9}" type="datetimeFigureOut">
              <a:rPr lang="ru-RU" smtClean="0"/>
              <a:pPr/>
              <a:t>02.05.2024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714DF9-1138-4E65-A7D7-78D84DFF534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766728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Прямоугольник 1"/>
          <p:cNvSpPr>
            <a:spLocks noChangeArrowheads="1"/>
          </p:cNvSpPr>
          <p:nvPr/>
        </p:nvSpPr>
        <p:spPr bwMode="auto">
          <a:xfrm>
            <a:off x="4953000" y="214313"/>
            <a:ext cx="5429250" cy="123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Министерство  образования    Республики Мордовия</a:t>
            </a:r>
            <a:r>
              <a:rPr lang="ru-RU" altLang="ru-RU" sz="2400" i="1" dirty="0">
                <a:solidFill>
                  <a:srgbClr val="CC0000"/>
                </a:solidFill>
              </a:rPr>
              <a:t/>
            </a:r>
            <a:br>
              <a:rPr lang="ru-RU" altLang="ru-RU" sz="2400" i="1" dirty="0">
                <a:solidFill>
                  <a:srgbClr val="CC0000"/>
                </a:solidFill>
              </a:rPr>
            </a:br>
            <a:endParaRPr lang="ru-RU" altLang="ru-RU" sz="1800" dirty="0"/>
          </a:p>
        </p:txBody>
      </p:sp>
      <p:sp>
        <p:nvSpPr>
          <p:cNvPr id="7" name="Rectangle 1"/>
          <p:cNvSpPr txBox="1">
            <a:spLocks noChangeArrowheads="1"/>
          </p:cNvSpPr>
          <p:nvPr/>
        </p:nvSpPr>
        <p:spPr>
          <a:xfrm>
            <a:off x="5232401" y="1343891"/>
            <a:ext cx="5286375" cy="2744712"/>
          </a:xfrm>
          <a:prstGeom prst="rect">
            <a:avLst/>
          </a:prstGeom>
        </p:spPr>
        <p:txBody>
          <a:bodyPr lIns="90000" tIns="46800" rIns="90000" bIns="468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defRPr/>
            </a:pPr>
            <a:r>
              <a:rPr lang="ru-RU" altLang="ru-RU" sz="4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Портфолио </a:t>
            </a:r>
            <a:r>
              <a:rPr lang="ru-RU" altLang="ru-RU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Кузнецовой Ирины Николаевны</a:t>
            </a:r>
            <a:r>
              <a:rPr lang="ru-RU" alt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altLang="ru-RU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учителя русского языка и литературы </a:t>
            </a:r>
            <a:br>
              <a:rPr lang="ru-RU" altLang="ru-RU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altLang="ru-RU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МОУ </a:t>
            </a:r>
            <a:r>
              <a:rPr lang="ru-RU" altLang="ru-RU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«Озерная основная общеобразовательная школа» </a:t>
            </a:r>
            <a:r>
              <a:rPr lang="ru-RU" altLang="ru-RU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altLang="ru-RU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г. о. Саранск</a:t>
            </a:r>
            <a:endParaRPr lang="ru-RU" altLang="ru-RU" b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2" name="Rectangle 2"/>
          <p:cNvSpPr txBox="1">
            <a:spLocks noChangeArrowheads="1"/>
          </p:cNvSpPr>
          <p:nvPr/>
        </p:nvSpPr>
        <p:spPr bwMode="auto">
          <a:xfrm>
            <a:off x="581891" y="4253345"/>
            <a:ext cx="11083636" cy="2271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ru-RU" alt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Дата рождения: </a:t>
            </a:r>
            <a:r>
              <a:rPr lang="ru-RU" alt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09. 04. 1998 </a:t>
            </a:r>
            <a:r>
              <a:rPr lang="ru-RU" alt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chemeClr val="accent1"/>
              </a:buClr>
              <a:buSzPct val="68000"/>
              <a:buNone/>
            </a:pPr>
            <a:r>
              <a:rPr lang="ru-RU" alt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Профессиональное образование: </a:t>
            </a:r>
            <a:r>
              <a:rPr lang="ru-RU" alt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высшее</a:t>
            </a:r>
            <a:r>
              <a:rPr lang="ru-RU" alt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ФГБОУ МГПУ им. М.Е.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Евсевьева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. Квалификация по диплому: Педагогическое образование (с двумя профилями подготовки). Специальность "Русский язык, литература"</a:t>
            </a:r>
            <a:r>
              <a:rPr lang="ru-RU" altLang="ru-RU" sz="1600" b="1" dirty="0" smtClean="0">
                <a:latin typeface="Times New Roman" pitchFamily="18" charset="0"/>
                <a:cs typeface="Times New Roman" pitchFamily="18" charset="0"/>
              </a:rPr>
              <a:t>,  </a:t>
            </a:r>
            <a:r>
              <a:rPr lang="ru-RU" altLang="ru-RU" sz="1600" b="1" dirty="0">
                <a:latin typeface="Times New Roman" panose="02020603050405020304" pitchFamily="18" charset="0"/>
              </a:rPr>
              <a:t>№ </a:t>
            </a:r>
            <a:r>
              <a:rPr lang="ru-RU" altLang="ru-RU" sz="1600" b="1" dirty="0" smtClean="0">
                <a:latin typeface="Times New Roman" panose="02020603050405020304" pitchFamily="18" charset="0"/>
              </a:rPr>
              <a:t>101324 549808, </a:t>
            </a:r>
            <a:r>
              <a:rPr lang="ru-RU" alt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дата </a:t>
            </a:r>
            <a:r>
              <a:rPr lang="ru-RU" alt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выдачи </a:t>
            </a:r>
            <a:r>
              <a:rPr lang="ru-RU" alt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08.07.2021 </a:t>
            </a:r>
            <a:r>
              <a:rPr lang="ru-RU" alt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alt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 Бакалавр.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chemeClr val="accent1"/>
              </a:buClr>
              <a:buSzPct val="68000"/>
              <a:buNone/>
            </a:pPr>
            <a:r>
              <a:rPr lang="ru-RU" alt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Высшее, ФГБОУ МГПУ им. М. Е. </a:t>
            </a:r>
            <a:r>
              <a:rPr lang="ru-RU" altLang="ru-RU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Евсевьева</a:t>
            </a:r>
            <a:r>
              <a:rPr lang="ru-RU" alt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Квалификация по диплому: Педагогическое образование. Литературное образование; № 101324 0355402, дата выдачи 06.02.2024. Магистр.</a:t>
            </a:r>
            <a:endParaRPr lang="ru-RU" alt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chemeClr val="accent1"/>
              </a:buClr>
              <a:buSzPct val="68000"/>
              <a:buFontTx/>
              <a:buNone/>
            </a:pPr>
            <a:r>
              <a:rPr lang="ru-RU" alt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Стаж педагогической работы </a:t>
            </a:r>
            <a:r>
              <a:rPr lang="ru-RU" altLang="ru-RU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alt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года</a:t>
            </a:r>
            <a:endParaRPr lang="ru-RU" alt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chemeClr val="accent1"/>
              </a:buClr>
              <a:buSzPct val="68000"/>
              <a:buFont typeface="Times New Roman" panose="02020603050405020304" pitchFamily="18" charset="0"/>
              <a:buNone/>
            </a:pPr>
            <a:r>
              <a:rPr lang="ru-RU" alt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Общий </a:t>
            </a:r>
            <a:r>
              <a:rPr lang="ru-RU" altLang="ru-RU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трудовой </a:t>
            </a:r>
            <a:r>
              <a:rPr lang="ru-RU" alt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стаж: </a:t>
            </a:r>
            <a:r>
              <a:rPr lang="ru-RU" altLang="ru-RU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 года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chemeClr val="accent1"/>
              </a:buClr>
              <a:buSzPct val="68000"/>
              <a:buFont typeface="Times New Roman" panose="02020603050405020304" pitchFamily="18" charset="0"/>
              <a:buNone/>
            </a:pPr>
            <a:r>
              <a:rPr lang="ru-RU" altLang="ru-RU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Стаж работы в данной организации: </a:t>
            </a:r>
            <a:r>
              <a:rPr lang="ru-RU" alt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 года</a:t>
            </a:r>
            <a:endParaRPr lang="ru-RU" alt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 descr="я.jpg"/>
          <p:cNvPicPr>
            <a:picLocks noChangeAspect="1"/>
          </p:cNvPicPr>
          <p:nvPr/>
        </p:nvPicPr>
        <p:blipFill>
          <a:blip r:embed="rId2" cstate="print"/>
          <a:srcRect l="17649" t="21361" r="24482" b="31429"/>
          <a:stretch>
            <a:fillRect/>
          </a:stretch>
        </p:blipFill>
        <p:spPr>
          <a:xfrm>
            <a:off x="830424" y="401216"/>
            <a:ext cx="3368352" cy="366400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561892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algn="ctr"/>
            <a:r>
              <a:rPr lang="ru-RU" sz="3200" b="1" kern="0" dirty="0" smtClean="0">
                <a:solidFill>
                  <a:srgbClr val="4472C4"/>
                </a:solidFill>
                <a:latin typeface="Trebuchet MS" panose="020B0603020202020204"/>
              </a:rPr>
              <a:t>4. Наличие публикаций</a:t>
            </a:r>
            <a:r>
              <a:rPr lang="ru-RU" b="1" kern="0" dirty="0" smtClean="0">
                <a:solidFill>
                  <a:srgbClr val="4472C4"/>
                </a:solidFill>
                <a:latin typeface="Trebuchet MS" panose="020B0603020202020204"/>
              </a:rPr>
              <a:t/>
            </a:r>
            <a:br>
              <a:rPr lang="ru-RU" b="1" kern="0" dirty="0" smtClean="0">
                <a:solidFill>
                  <a:srgbClr val="4472C4"/>
                </a:solidFill>
                <a:latin typeface="Trebuchet MS" panose="020B0603020202020204"/>
              </a:rPr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lnSpc>
                <a:spcPct val="83000"/>
              </a:lnSpc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alt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Список публикаций:</a:t>
            </a:r>
          </a:p>
          <a:p>
            <a:pPr>
              <a:lnSpc>
                <a:spcPct val="83000"/>
              </a:lnSpc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Российский уровень</a:t>
            </a:r>
            <a:r>
              <a:rPr lang="ru-RU" altLang="ru-RU" sz="1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alt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altLang="ru-RU" sz="1800" b="1" dirty="0" smtClean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83000"/>
              </a:lnSpc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 уровень:</a:t>
            </a:r>
            <a:r>
              <a:rPr lang="en-US" alt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  <a:p>
            <a:pPr>
              <a:lnSpc>
                <a:spcPct val="83000"/>
              </a:lnSpc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Муниципальный: 0</a:t>
            </a:r>
          </a:p>
          <a:p>
            <a:pPr>
              <a:lnSpc>
                <a:spcPct val="83000"/>
              </a:lnSpc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Сеть Интернет: 0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048000" y="230188"/>
            <a:ext cx="6096000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defRPr/>
            </a:pPr>
            <a:r>
              <a:rPr lang="ru-RU" sz="2200" b="1" kern="0" dirty="0">
                <a:solidFill>
                  <a:srgbClr val="4472C4"/>
                </a:solidFill>
                <a:latin typeface="Trebuchet MS" panose="020B0603020202020204"/>
              </a:rPr>
              <a:t>4</a:t>
            </a:r>
            <a:r>
              <a:rPr lang="ru-RU" sz="2200" b="1" kern="0" dirty="0" smtClean="0">
                <a:solidFill>
                  <a:srgbClr val="4472C4"/>
                </a:solidFill>
                <a:latin typeface="Trebuchet MS" panose="020B0603020202020204"/>
              </a:rPr>
              <a:t>. </a:t>
            </a:r>
            <a:r>
              <a:rPr lang="ru-RU" sz="2200" b="1" kern="0" dirty="0">
                <a:solidFill>
                  <a:srgbClr val="4472C4"/>
                </a:solidFill>
                <a:latin typeface="Trebuchet MS" panose="020B0603020202020204"/>
              </a:rPr>
              <a:t>Наличие публикаций</a:t>
            </a:r>
          </a:p>
          <a:p>
            <a:pPr lvl="0" algn="ctr">
              <a:defRPr/>
            </a:pPr>
            <a:r>
              <a:rPr lang="ru-RU" sz="2200" b="1" kern="0" dirty="0" smtClean="0">
                <a:solidFill>
                  <a:srgbClr val="FF0000"/>
                </a:solidFill>
                <a:latin typeface="Trebuchet MS" panose="020B0603020202020204"/>
              </a:rPr>
              <a:t>Республиканский уровень</a:t>
            </a:r>
            <a:endParaRPr lang="ru-RU" sz="2200" kern="0" dirty="0">
              <a:solidFill>
                <a:srgbClr val="FF0000"/>
              </a:solidFill>
            </a:endParaRPr>
          </a:p>
        </p:txBody>
      </p:sp>
      <p:pic>
        <p:nvPicPr>
          <p:cNvPr id="8" name="Рисунок 7" descr="Снимок экрана 2024-02-08 13012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742" y="1221811"/>
            <a:ext cx="3399022" cy="4787104"/>
          </a:xfrm>
          <a:prstGeom prst="rect">
            <a:avLst/>
          </a:prstGeom>
        </p:spPr>
      </p:pic>
      <p:pic>
        <p:nvPicPr>
          <p:cNvPr id="9" name="Рисунок 8" descr="Снимок экрана 2024-02-08 130217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6376" y="1170491"/>
            <a:ext cx="3446064" cy="4947419"/>
          </a:xfrm>
          <a:prstGeom prst="rect">
            <a:avLst/>
          </a:prstGeom>
        </p:spPr>
      </p:pic>
      <p:pic>
        <p:nvPicPr>
          <p:cNvPr id="11" name="Рисунок 10" descr="Снимок экрана 2024-02-08 130826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67807" y="1017036"/>
            <a:ext cx="3781481" cy="514357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1483142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44237" y="235022"/>
            <a:ext cx="10515600" cy="792884"/>
          </a:xfrm>
        </p:spPr>
        <p:txBody>
          <a:bodyPr/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ru-RU" sz="2200" b="1" kern="0" dirty="0" smtClean="0">
                <a:solidFill>
                  <a:srgbClr val="4472C4"/>
                </a:solidFill>
                <a:latin typeface="Trebuchet MS" panose="020B0603020202020204"/>
              </a:rPr>
              <a:t>4. </a:t>
            </a:r>
            <a:r>
              <a:rPr lang="ru-RU" sz="2200" b="1" kern="0" dirty="0">
                <a:solidFill>
                  <a:srgbClr val="4472C4"/>
                </a:solidFill>
                <a:latin typeface="Trebuchet MS" panose="020B0603020202020204"/>
              </a:rPr>
              <a:t>Наличие публикаций</a:t>
            </a: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ru-RU" sz="2200" b="1" kern="0" dirty="0">
                <a:solidFill>
                  <a:srgbClr val="FF0000"/>
                </a:solidFill>
                <a:latin typeface="Trebuchet MS" panose="020B0603020202020204"/>
              </a:rPr>
              <a:t>Республиканский уровень</a:t>
            </a:r>
            <a:endParaRPr lang="ru-RU" sz="2200" kern="0" dirty="0">
              <a:solidFill>
                <a:srgbClr val="FF0000"/>
              </a:solidFill>
            </a:endParaRPr>
          </a:p>
        </p:txBody>
      </p:sp>
      <p:pic>
        <p:nvPicPr>
          <p:cNvPr id="7" name="Рисунок 6" descr="Снимок экрана 2024-02-08 13064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628" y="1166296"/>
            <a:ext cx="3816205" cy="5082244"/>
          </a:xfrm>
          <a:prstGeom prst="rect">
            <a:avLst/>
          </a:prstGeom>
        </p:spPr>
      </p:pic>
      <p:pic>
        <p:nvPicPr>
          <p:cNvPr id="8" name="Рисунок 7" descr="Снимок экрана 2024-02-08 13072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5686" y="1372486"/>
            <a:ext cx="3676003" cy="4746232"/>
          </a:xfrm>
          <a:prstGeom prst="rect">
            <a:avLst/>
          </a:prstGeom>
        </p:spPr>
      </p:pic>
      <p:pic>
        <p:nvPicPr>
          <p:cNvPr id="9" name="Рисунок 8" descr="Снимок экрана 2024-02-08 131104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7539" y="998375"/>
            <a:ext cx="4104715" cy="564214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638868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44237" y="235022"/>
            <a:ext cx="10515600" cy="792884"/>
          </a:xfrm>
        </p:spPr>
        <p:txBody>
          <a:bodyPr/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ru-RU" sz="2200" b="1" kern="0" dirty="0">
                <a:solidFill>
                  <a:srgbClr val="4472C4"/>
                </a:solidFill>
                <a:latin typeface="Trebuchet MS" panose="020B0603020202020204"/>
              </a:rPr>
              <a:t>4</a:t>
            </a:r>
            <a:r>
              <a:rPr lang="ru-RU" sz="2200" b="1" kern="0" dirty="0" smtClean="0">
                <a:solidFill>
                  <a:srgbClr val="4472C4"/>
                </a:solidFill>
                <a:latin typeface="Trebuchet MS" panose="020B0603020202020204"/>
              </a:rPr>
              <a:t>. </a:t>
            </a:r>
            <a:r>
              <a:rPr lang="ru-RU" sz="2200" b="1" kern="0" dirty="0">
                <a:solidFill>
                  <a:srgbClr val="4472C4"/>
                </a:solidFill>
                <a:latin typeface="Trebuchet MS" panose="020B0603020202020204"/>
              </a:rPr>
              <a:t>Наличие публикаций</a:t>
            </a: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ru-RU" sz="2200" b="1" kern="0" dirty="0" smtClean="0">
                <a:solidFill>
                  <a:srgbClr val="FF0000"/>
                </a:solidFill>
                <a:latin typeface="Trebuchet MS" panose="020B0603020202020204"/>
              </a:rPr>
              <a:t>Всероссийский </a:t>
            </a:r>
            <a:r>
              <a:rPr lang="ru-RU" sz="2200" b="1" kern="0" dirty="0">
                <a:solidFill>
                  <a:srgbClr val="FF0000"/>
                </a:solidFill>
                <a:latin typeface="Trebuchet MS" panose="020B0603020202020204"/>
              </a:rPr>
              <a:t>уровень</a:t>
            </a:r>
            <a:endParaRPr lang="ru-RU" sz="2200" kern="0" dirty="0">
              <a:solidFill>
                <a:srgbClr val="FF0000"/>
              </a:solidFill>
            </a:endParaRPr>
          </a:p>
        </p:txBody>
      </p:sp>
      <p:pic>
        <p:nvPicPr>
          <p:cNvPr id="7" name="Рисунок 6" descr="Снимок экрана 2024-02-08 13131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423" y="1073020"/>
            <a:ext cx="3628248" cy="5324293"/>
          </a:xfrm>
          <a:prstGeom prst="rect">
            <a:avLst/>
          </a:prstGeom>
        </p:spPr>
      </p:pic>
      <p:pic>
        <p:nvPicPr>
          <p:cNvPr id="8" name="Рисунок 7" descr="Снимок экрана 2024-02-08 131419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5601" y="1296684"/>
            <a:ext cx="3758808" cy="4955692"/>
          </a:xfrm>
          <a:prstGeom prst="rect">
            <a:avLst/>
          </a:prstGeom>
        </p:spPr>
      </p:pic>
      <p:pic>
        <p:nvPicPr>
          <p:cNvPr id="10" name="Рисунок 9" descr="Снимок экрана 2024-02-08 131457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8344" y="1379505"/>
            <a:ext cx="3676260" cy="484378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638868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44237" y="235022"/>
            <a:ext cx="10515600" cy="792884"/>
          </a:xfrm>
        </p:spPr>
        <p:txBody>
          <a:bodyPr/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ru-RU" sz="2200" b="1" kern="0" dirty="0">
                <a:solidFill>
                  <a:srgbClr val="4472C4"/>
                </a:solidFill>
                <a:latin typeface="Trebuchet MS" panose="020B0603020202020204"/>
              </a:rPr>
              <a:t>4</a:t>
            </a:r>
            <a:r>
              <a:rPr lang="ru-RU" sz="2200" b="1" kern="0" dirty="0" smtClean="0">
                <a:solidFill>
                  <a:srgbClr val="4472C4"/>
                </a:solidFill>
                <a:latin typeface="Trebuchet MS" panose="020B0603020202020204"/>
              </a:rPr>
              <a:t>. </a:t>
            </a:r>
            <a:r>
              <a:rPr lang="ru-RU" sz="2200" b="1" kern="0" dirty="0">
                <a:solidFill>
                  <a:srgbClr val="4472C4"/>
                </a:solidFill>
                <a:latin typeface="Trebuchet MS" panose="020B0603020202020204"/>
              </a:rPr>
              <a:t>Наличие публикаций</a:t>
            </a: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ru-RU" sz="2200" b="1" kern="0" dirty="0" smtClean="0">
                <a:solidFill>
                  <a:srgbClr val="FF0000"/>
                </a:solidFill>
                <a:latin typeface="Trebuchet MS" panose="020B0603020202020204"/>
              </a:rPr>
              <a:t>Всероссийский </a:t>
            </a:r>
            <a:r>
              <a:rPr lang="ru-RU" sz="2200" b="1" kern="0" dirty="0">
                <a:solidFill>
                  <a:srgbClr val="FF0000"/>
                </a:solidFill>
                <a:latin typeface="Trebuchet MS" panose="020B0603020202020204"/>
              </a:rPr>
              <a:t>уровень</a:t>
            </a:r>
            <a:endParaRPr lang="ru-RU" sz="2200" kern="0" dirty="0">
              <a:solidFill>
                <a:srgbClr val="FF0000"/>
              </a:solidFill>
            </a:endParaRPr>
          </a:p>
        </p:txBody>
      </p:sp>
      <p:pic>
        <p:nvPicPr>
          <p:cNvPr id="9" name="Рисунок 8" descr="Снимок экрана 2024-02-08 1317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328" y="1166327"/>
            <a:ext cx="3666134" cy="5241180"/>
          </a:xfrm>
          <a:prstGeom prst="rect">
            <a:avLst/>
          </a:prstGeom>
        </p:spPr>
      </p:pic>
      <p:pic>
        <p:nvPicPr>
          <p:cNvPr id="11" name="Рисунок 10" descr="Снимок экрана 2024-02-08 13173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1240" y="1368722"/>
            <a:ext cx="3499112" cy="4741297"/>
          </a:xfrm>
          <a:prstGeom prst="rect">
            <a:avLst/>
          </a:prstGeom>
        </p:spPr>
      </p:pic>
      <p:pic>
        <p:nvPicPr>
          <p:cNvPr id="12" name="Рисунок 11" descr="Снимок экрана 2024-02-08 13195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3352" y="1412125"/>
            <a:ext cx="3297945" cy="476677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638868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 algn="ctr" defTabSz="457200">
              <a:lnSpc>
                <a:spcPct val="100000"/>
              </a:lnSpc>
              <a:spcBef>
                <a:spcPts val="0"/>
              </a:spcBef>
            </a:pPr>
            <a:r>
              <a:rPr lang="ru-RU" sz="2400" b="1" dirty="0" smtClean="0">
                <a:solidFill>
                  <a:schemeClr val="accent5"/>
                </a:solidFill>
                <a:latin typeface="Trebuchet MS" panose="020B0603020202020204"/>
              </a:rPr>
              <a:t/>
            </a:r>
            <a:br>
              <a:rPr lang="ru-RU" sz="2400" b="1" dirty="0" smtClean="0">
                <a:solidFill>
                  <a:schemeClr val="accent5"/>
                </a:solidFill>
                <a:latin typeface="Trebuchet MS" panose="020B0603020202020204"/>
              </a:rPr>
            </a:br>
            <a:r>
              <a:rPr lang="ru-RU" sz="2400" b="1" dirty="0">
                <a:solidFill>
                  <a:schemeClr val="accent5"/>
                </a:solidFill>
                <a:latin typeface="Trebuchet MS" panose="020B0603020202020204"/>
              </a:rPr>
              <a:t/>
            </a:r>
            <a:br>
              <a:rPr lang="ru-RU" sz="2400" b="1" dirty="0">
                <a:solidFill>
                  <a:schemeClr val="accent5"/>
                </a:solidFill>
                <a:latin typeface="Trebuchet MS" panose="020B0603020202020204"/>
              </a:rPr>
            </a:br>
            <a:r>
              <a:rPr lang="ru-RU" sz="2400" b="1" dirty="0" smtClean="0">
                <a:solidFill>
                  <a:schemeClr val="accent5"/>
                </a:solidFill>
                <a:latin typeface="Trebuchet MS" panose="020B0603020202020204"/>
              </a:rPr>
              <a:t/>
            </a:r>
            <a:br>
              <a:rPr lang="ru-RU" sz="2400" b="1" dirty="0" smtClean="0">
                <a:solidFill>
                  <a:schemeClr val="accent5"/>
                </a:solidFill>
                <a:latin typeface="Trebuchet MS" panose="020B0603020202020204"/>
              </a:rPr>
            </a:br>
            <a:r>
              <a:rPr lang="ru-RU" sz="2400" b="1" dirty="0" smtClean="0">
                <a:solidFill>
                  <a:schemeClr val="accent5"/>
                </a:solidFill>
                <a:latin typeface="Trebuchet MS" panose="020B0603020202020204"/>
              </a:rPr>
              <a:t>5</a:t>
            </a:r>
            <a:r>
              <a:rPr lang="ru-RU" sz="2000" b="1" dirty="0" smtClean="0">
                <a:solidFill>
                  <a:schemeClr val="accent5"/>
                </a:solidFill>
                <a:latin typeface="Trebuchet MS" panose="020B0603020202020204"/>
              </a:rPr>
              <a:t>. </a:t>
            </a:r>
            <a:r>
              <a:rPr lang="ru-RU" sz="2000" b="1" dirty="0">
                <a:solidFill>
                  <a:schemeClr val="accent5"/>
                </a:solidFill>
                <a:latin typeface="Trebuchet MS" panose="020B0603020202020204"/>
              </a:rPr>
              <a:t>Выступления на заседаниях методических советов, научно-практических конференциях, педагогических чтениях, семинарах, секциях, форумах, радиопередачах (очно) и т.д.</a:t>
            </a:r>
            <a:br>
              <a:rPr lang="ru-RU" sz="2000" b="1" dirty="0">
                <a:solidFill>
                  <a:schemeClr val="accent5"/>
                </a:solidFill>
                <a:latin typeface="Trebuchet MS" panose="020B0603020202020204"/>
              </a:rPr>
            </a:br>
            <a:r>
              <a:rPr lang="ru-RU" sz="1800" b="1" dirty="0">
                <a:solidFill>
                  <a:srgbClr val="FF0000"/>
                </a:solidFill>
                <a:latin typeface="Trebuchet MS" panose="020B0603020202020204"/>
                <a:ea typeface="+mn-ea"/>
                <a:cs typeface="+mn-cs"/>
              </a:rPr>
              <a:t/>
            </a:r>
            <a:br>
              <a:rPr lang="ru-RU" sz="1800" b="1" dirty="0">
                <a:solidFill>
                  <a:srgbClr val="FF0000"/>
                </a:solidFill>
                <a:latin typeface="Trebuchet MS" panose="020B0603020202020204"/>
                <a:ea typeface="+mn-ea"/>
                <a:cs typeface="+mn-cs"/>
              </a:rPr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  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78498" y="1477233"/>
            <a:ext cx="10991462" cy="51244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77863" indent="-677863" algn="just">
              <a:lnSpc>
                <a:spcPct val="150000"/>
              </a:lnSpc>
              <a:tabLst>
                <a:tab pos="6794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</a:pPr>
            <a:r>
              <a:rPr lang="ru-RU" alt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образовательной организации:</a:t>
            </a:r>
          </a:p>
          <a:p>
            <a:pPr marL="677863" indent="-677863" algn="just">
              <a:lnSpc>
                <a:spcPct val="150000"/>
              </a:lnSpc>
              <a:buFont typeface="Arial" pitchFamily="34" charset="0"/>
              <a:buChar char="•"/>
              <a:tabLst>
                <a:tab pos="6794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</a:pPr>
            <a:r>
              <a:rPr lang="ru-RU" alt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«Формирование речевой компетенции на уроках русского языка и литературы» на заседании методического объединения, 2021 г.</a:t>
            </a:r>
          </a:p>
          <a:p>
            <a:pPr marL="677863" indent="-677863" algn="just">
              <a:lnSpc>
                <a:spcPct val="150000"/>
              </a:lnSpc>
              <a:buFont typeface="Arial" pitchFamily="34" charset="0"/>
              <a:buChar char="•"/>
              <a:tabLst>
                <a:tab pos="6794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</a:pPr>
            <a:r>
              <a:rPr lang="ru-RU" alt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«Современные формы и методы воспитательной работы» на заседании методического объединения, 2021 г.</a:t>
            </a:r>
          </a:p>
          <a:p>
            <a:pPr marL="677863" indent="-677863" algn="just">
              <a:lnSpc>
                <a:spcPct val="150000"/>
              </a:lnSpc>
              <a:buFont typeface="Arial" pitchFamily="34" charset="0"/>
              <a:buChar char="•"/>
              <a:tabLst>
                <a:tab pos="6794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</a:pPr>
            <a:r>
              <a:rPr lang="ru-RU" alt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«Совершенствование всех видов речевой деятельности учащихся в их взаимосвязи: чтения, письма, говорения на уроках русского языка» на заседании методического объединения, 2022 г.</a:t>
            </a:r>
          </a:p>
          <a:p>
            <a:pPr marL="677863" indent="-677863" algn="just">
              <a:lnSpc>
                <a:spcPct val="150000"/>
              </a:lnSpc>
              <a:buFont typeface="Arial" pitchFamily="34" charset="0"/>
              <a:buChar char="•"/>
              <a:tabLst>
                <a:tab pos="6794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</a:pPr>
            <a:r>
              <a:rPr lang="ru-RU" alt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«Мотивация учебной деятельности учащихся и обеспечение условий для ее развития на уроках русского языка и литературы» на педсовете, 2022 г.</a:t>
            </a:r>
          </a:p>
          <a:p>
            <a:pPr marL="677863" indent="-677863" algn="just">
              <a:lnSpc>
                <a:spcPct val="150000"/>
              </a:lnSpc>
              <a:buFont typeface="Arial" pitchFamily="34" charset="0"/>
              <a:buChar char="•"/>
              <a:tabLst>
                <a:tab pos="6794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</a:pPr>
            <a:r>
              <a:rPr lang="ru-RU" alt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«Движение Первых» как одно из направлений патриотического и нравственного воспитания школьников» на педсовете, 2023 г.</a:t>
            </a:r>
          </a:p>
          <a:p>
            <a:pPr marL="677863" indent="-677863" algn="just">
              <a:lnSpc>
                <a:spcPct val="150000"/>
              </a:lnSpc>
              <a:buFont typeface="Arial" pitchFamily="34" charset="0"/>
              <a:buChar char="•"/>
              <a:tabLst>
                <a:tab pos="6794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</a:pPr>
            <a:r>
              <a:rPr lang="ru-RU" alt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«Реализация проекта «Разговоры о важном»», на заседании методического объединения, 2024 г.</a:t>
            </a:r>
          </a:p>
        </p:txBody>
      </p:sp>
    </p:spTree>
    <p:extLst>
      <p:ext uri="{BB962C8B-B14F-4D97-AF65-F5344CB8AC3E}">
        <p14:creationId xmlns="" xmlns:p14="http://schemas.microsoft.com/office/powerpoint/2010/main" val="10545170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 algn="ctr" defTabSz="457200">
              <a:lnSpc>
                <a:spcPct val="100000"/>
              </a:lnSpc>
              <a:spcBef>
                <a:spcPts val="0"/>
              </a:spcBef>
            </a:pPr>
            <a:r>
              <a:rPr lang="ru-RU" sz="2400" b="1" dirty="0" smtClean="0">
                <a:solidFill>
                  <a:schemeClr val="accent5"/>
                </a:solidFill>
                <a:latin typeface="Trebuchet MS" panose="020B0603020202020204"/>
              </a:rPr>
              <a:t/>
            </a:r>
            <a:br>
              <a:rPr lang="ru-RU" sz="2400" b="1" dirty="0" smtClean="0">
                <a:solidFill>
                  <a:schemeClr val="accent5"/>
                </a:solidFill>
                <a:latin typeface="Trebuchet MS" panose="020B0603020202020204"/>
              </a:rPr>
            </a:br>
            <a:r>
              <a:rPr lang="ru-RU" sz="2400" b="1" dirty="0">
                <a:solidFill>
                  <a:schemeClr val="accent5"/>
                </a:solidFill>
                <a:latin typeface="Trebuchet MS" panose="020B0603020202020204"/>
              </a:rPr>
              <a:t/>
            </a:r>
            <a:br>
              <a:rPr lang="ru-RU" sz="2400" b="1" dirty="0">
                <a:solidFill>
                  <a:schemeClr val="accent5"/>
                </a:solidFill>
                <a:latin typeface="Trebuchet MS" panose="020B0603020202020204"/>
              </a:rPr>
            </a:br>
            <a:r>
              <a:rPr lang="ru-RU" sz="2400" b="1" dirty="0" smtClean="0">
                <a:solidFill>
                  <a:schemeClr val="accent5"/>
                </a:solidFill>
                <a:latin typeface="Trebuchet MS" panose="020B0603020202020204"/>
              </a:rPr>
              <a:t/>
            </a:r>
            <a:br>
              <a:rPr lang="ru-RU" sz="2400" b="1" dirty="0" smtClean="0">
                <a:solidFill>
                  <a:schemeClr val="accent5"/>
                </a:solidFill>
                <a:latin typeface="Trebuchet MS" panose="020B0603020202020204"/>
              </a:rPr>
            </a:br>
            <a:r>
              <a:rPr lang="ru-RU" sz="2400" b="1" dirty="0" smtClean="0">
                <a:solidFill>
                  <a:schemeClr val="accent5"/>
                </a:solidFill>
                <a:latin typeface="Trebuchet MS" panose="020B0603020202020204"/>
              </a:rPr>
              <a:t>5</a:t>
            </a:r>
            <a:r>
              <a:rPr lang="ru-RU" sz="2000" b="1" dirty="0" smtClean="0">
                <a:solidFill>
                  <a:schemeClr val="accent5"/>
                </a:solidFill>
                <a:latin typeface="Trebuchet MS" panose="020B0603020202020204"/>
              </a:rPr>
              <a:t>. </a:t>
            </a:r>
            <a:r>
              <a:rPr lang="ru-RU" sz="2000" b="1" dirty="0">
                <a:solidFill>
                  <a:schemeClr val="accent5"/>
                </a:solidFill>
                <a:latin typeface="Trebuchet MS" panose="020B0603020202020204"/>
              </a:rPr>
              <a:t>Выступления на заседаниях методических советов, научно-практических конференциях, педагогических чтениях, семинарах, секциях, форумах, радиопередачах (очно) и т.д.</a:t>
            </a:r>
            <a:br>
              <a:rPr lang="ru-RU" sz="2000" b="1" dirty="0">
                <a:solidFill>
                  <a:schemeClr val="accent5"/>
                </a:solidFill>
                <a:latin typeface="Trebuchet MS" panose="020B0603020202020204"/>
              </a:rPr>
            </a:br>
            <a:r>
              <a:rPr lang="ru-RU" sz="1800" b="1" dirty="0">
                <a:solidFill>
                  <a:srgbClr val="FF0000"/>
                </a:solidFill>
                <a:latin typeface="Trebuchet MS" panose="020B0603020202020204"/>
                <a:ea typeface="+mn-ea"/>
                <a:cs typeface="+mn-cs"/>
              </a:rPr>
              <a:t>Уровень образовательной организации</a:t>
            </a:r>
            <a:br>
              <a:rPr lang="ru-RU" sz="1800" b="1" dirty="0">
                <a:solidFill>
                  <a:srgbClr val="FF0000"/>
                </a:solidFill>
                <a:latin typeface="Trebuchet MS" panose="020B0603020202020204"/>
                <a:ea typeface="+mn-ea"/>
                <a:cs typeface="+mn-cs"/>
              </a:rPr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   </a:t>
            </a:r>
          </a:p>
        </p:txBody>
      </p:sp>
      <p:pic>
        <p:nvPicPr>
          <p:cNvPr id="5" name="Рисунок 4" descr="выступления_page-0001.jpg"/>
          <p:cNvPicPr>
            <a:picLocks noChangeAspect="1"/>
          </p:cNvPicPr>
          <p:nvPr/>
        </p:nvPicPr>
        <p:blipFill>
          <a:blip r:embed="rId2" cstate="print"/>
          <a:srcRect l="9973" t="8571" r="8154" b="8435"/>
          <a:stretch>
            <a:fillRect/>
          </a:stretch>
        </p:blipFill>
        <p:spPr>
          <a:xfrm>
            <a:off x="4404050" y="1571858"/>
            <a:ext cx="3816220" cy="500622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0545170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chemeClr val="accent5"/>
                </a:solidFill>
              </a:rPr>
              <a:t> </a:t>
            </a:r>
            <a:r>
              <a:rPr lang="ru-RU" sz="2400" b="1" dirty="0" smtClean="0">
                <a:solidFill>
                  <a:schemeClr val="accent5"/>
                </a:solidFill>
                <a:latin typeface="Trebuchet MS" panose="020B0603020202020204"/>
              </a:rPr>
              <a:t>6. Проведение открытых уроков, мастер-классов, мероприятий</a:t>
            </a:r>
            <a:endParaRPr lang="ru-RU" sz="24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 algn="just">
              <a:lnSpc>
                <a:spcPct val="120000"/>
              </a:lnSpc>
              <a:buNone/>
              <a:tabLst>
                <a:tab pos="6794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</a:pPr>
            <a:r>
              <a:rPr lang="ru-RU" altLang="ru-RU" sz="2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уровень:</a:t>
            </a:r>
          </a:p>
          <a:p>
            <a:pPr marL="0" indent="0" algn="just">
              <a:lnSpc>
                <a:spcPct val="120000"/>
              </a:lnSpc>
              <a:tabLst>
                <a:tab pos="6794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</a:pPr>
            <a:r>
              <a:rPr lang="ru-RU" altLang="ru-RU" sz="2400" b="1" dirty="0" smtClean="0">
                <a:solidFill>
                  <a:srgbClr val="000099"/>
                </a:solidFill>
                <a:latin typeface="Times New Roman" panose="02020603050405020304" pitchFamily="18" charset="0"/>
              </a:rPr>
              <a:t>Открытый урок «Деепричастный оборот. Запятые при деепричастном обороте» – МОУ «Средняя общеобразовательная школа с углубленным изучением отдельных предметов №32», 2023 г.</a:t>
            </a:r>
          </a:p>
          <a:p>
            <a:pPr marL="0" indent="0" algn="just">
              <a:lnSpc>
                <a:spcPct val="120000"/>
              </a:lnSpc>
              <a:buNone/>
              <a:tabLst>
                <a:tab pos="6794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</a:pPr>
            <a:endParaRPr lang="ru-RU" altLang="ru-RU" sz="2600" b="1" dirty="0" smtClean="0">
              <a:solidFill>
                <a:srgbClr val="000099"/>
              </a:solidFill>
              <a:latin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buNone/>
              <a:tabLst>
                <a:tab pos="6794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</a:pPr>
            <a:r>
              <a:rPr lang="ru-RU" altLang="ru-RU" sz="2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образовательной организации:</a:t>
            </a:r>
          </a:p>
          <a:p>
            <a:pPr marL="0" indent="0" algn="just">
              <a:lnSpc>
                <a:spcPct val="120000"/>
              </a:lnSpc>
              <a:buNone/>
              <a:tabLst>
                <a:tab pos="6794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</a:pPr>
            <a:endParaRPr lang="ru-RU" altLang="ru-RU" sz="14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20000"/>
              </a:lnSpc>
              <a:tabLst>
                <a:tab pos="6794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</a:pPr>
            <a:r>
              <a:rPr lang="ru-RU" altLang="ru-RU" sz="2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Открытый урок «Три склонения имен существительных», 2021 г.</a:t>
            </a:r>
          </a:p>
          <a:p>
            <a:pPr marL="0" indent="0" algn="just">
              <a:lnSpc>
                <a:spcPct val="120000"/>
              </a:lnSpc>
              <a:tabLst>
                <a:tab pos="6794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</a:pPr>
            <a:r>
              <a:rPr lang="ru-RU" altLang="ru-RU" sz="2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Внеклассное мероприятие «Занимательная фразеология», 2022 г.</a:t>
            </a:r>
          </a:p>
          <a:p>
            <a:pPr marL="0" indent="0" algn="just">
              <a:lnSpc>
                <a:spcPct val="120000"/>
              </a:lnSpc>
              <a:tabLst>
                <a:tab pos="6794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</a:pPr>
            <a:r>
              <a:rPr lang="ru-RU" altLang="ru-RU" sz="2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Открытый урок «Отрицательные местоимения», 2022 г.</a:t>
            </a:r>
          </a:p>
          <a:p>
            <a:pPr marL="0" indent="0" algn="just">
              <a:lnSpc>
                <a:spcPct val="120000"/>
              </a:lnSpc>
              <a:tabLst>
                <a:tab pos="6794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</a:pPr>
            <a:r>
              <a:rPr lang="ru-RU" altLang="ru-RU" sz="2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Открытый урок «Деепричастный оборот. Запятые  при деепричастном обороте», 2023 г.</a:t>
            </a:r>
          </a:p>
          <a:p>
            <a:pPr marL="0" indent="0" algn="just">
              <a:lnSpc>
                <a:spcPct val="120000"/>
              </a:lnSpc>
              <a:tabLst>
                <a:tab pos="6794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</a:pPr>
            <a:r>
              <a:rPr lang="ru-RU" altLang="ru-RU" sz="2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Внеклассное мероприятие «Творчество поэтов Пушкинской плеяды», 2024 г.</a:t>
            </a:r>
          </a:p>
          <a:p>
            <a:endParaRPr lang="ru-RU" dirty="0">
              <a:latin typeface="Trebuchet MS" pitchFamily="34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204643"/>
            <a:ext cx="10515600" cy="585066"/>
          </a:xfrm>
        </p:spPr>
        <p:txBody>
          <a:bodyPr>
            <a:normAutofit fontScale="25000" lnSpcReduction="20000"/>
          </a:bodyPr>
          <a:lstStyle/>
          <a:p>
            <a:pPr marL="0" indent="0" algn="ctr">
              <a:buNone/>
            </a:pPr>
            <a:r>
              <a:rPr lang="ru-RU" dirty="0">
                <a:solidFill>
                  <a:schemeClr val="accent5"/>
                </a:solidFill>
              </a:rPr>
              <a:t> </a:t>
            </a:r>
            <a:r>
              <a:rPr lang="ru-RU" dirty="0" smtClean="0">
                <a:solidFill>
                  <a:schemeClr val="accent5"/>
                </a:solidFill>
              </a:rPr>
              <a:t> </a:t>
            </a:r>
            <a:r>
              <a:rPr lang="ru-RU" sz="8000" b="1" dirty="0" smtClean="0">
                <a:solidFill>
                  <a:schemeClr val="accent5"/>
                </a:solidFill>
                <a:latin typeface="Trebuchet MS" panose="020B0603020202020204"/>
                <a:ea typeface="+mj-ea"/>
                <a:cs typeface="+mj-cs"/>
              </a:rPr>
              <a:t>6. </a:t>
            </a:r>
            <a:r>
              <a:rPr lang="ru-RU" sz="8000" b="1" dirty="0">
                <a:solidFill>
                  <a:schemeClr val="accent5"/>
                </a:solidFill>
                <a:latin typeface="Trebuchet MS" panose="020B0603020202020204"/>
                <a:ea typeface="+mj-ea"/>
                <a:cs typeface="+mj-cs"/>
              </a:rPr>
              <a:t>Проведение открытых уроков, мастер-классов, </a:t>
            </a:r>
            <a:r>
              <a:rPr lang="ru-RU" sz="8000" b="1" dirty="0" smtClean="0">
                <a:solidFill>
                  <a:schemeClr val="accent5"/>
                </a:solidFill>
                <a:latin typeface="Trebuchet MS" panose="020B0603020202020204"/>
                <a:ea typeface="+mj-ea"/>
                <a:cs typeface="+mj-cs"/>
              </a:rPr>
              <a:t>мероприятий</a:t>
            </a:r>
            <a:r>
              <a:rPr lang="ru-RU" sz="8000" b="1" dirty="0">
                <a:solidFill>
                  <a:schemeClr val="accent5"/>
                </a:solidFill>
                <a:latin typeface="Trebuchet MS" panose="020B0603020202020204"/>
                <a:ea typeface="+mj-ea"/>
                <a:cs typeface="+mj-cs"/>
              </a:rPr>
              <a:t/>
            </a:r>
            <a:br>
              <a:rPr lang="ru-RU" sz="8000" b="1" dirty="0">
                <a:solidFill>
                  <a:schemeClr val="accent5"/>
                </a:solidFill>
                <a:latin typeface="Trebuchet MS" panose="020B0603020202020204"/>
                <a:ea typeface="+mj-ea"/>
                <a:cs typeface="+mj-cs"/>
              </a:rPr>
            </a:br>
            <a:endParaRPr lang="ru-RU" sz="8000" b="1" dirty="0" smtClean="0">
              <a:solidFill>
                <a:schemeClr val="accent5"/>
              </a:solidFill>
              <a:latin typeface="Trebuchet MS" panose="020B0603020202020204"/>
              <a:ea typeface="+mj-ea"/>
              <a:cs typeface="+mj-cs"/>
            </a:endParaRPr>
          </a:p>
          <a:p>
            <a:pPr marL="0" indent="0" algn="ctr">
              <a:buNone/>
            </a:pPr>
            <a:r>
              <a:rPr lang="ru-RU" sz="8000" b="1" dirty="0" smtClean="0">
                <a:solidFill>
                  <a:srgbClr val="FF0000"/>
                </a:solidFill>
                <a:latin typeface="Trebuchet MS" panose="020B0603020202020204"/>
                <a:ea typeface="+mj-ea"/>
                <a:cs typeface="+mj-cs"/>
              </a:rPr>
              <a:t>Уровень образовательной организации</a:t>
            </a:r>
            <a:endParaRPr lang="ru-RU" sz="8000" dirty="0">
              <a:solidFill>
                <a:srgbClr val="FF0000"/>
              </a:solidFill>
            </a:endParaRPr>
          </a:p>
        </p:txBody>
      </p:sp>
      <p:pic>
        <p:nvPicPr>
          <p:cNvPr id="5" name="Рисунок 4" descr="уроки_page-0001.jpg"/>
          <p:cNvPicPr>
            <a:picLocks noChangeAspect="1"/>
          </p:cNvPicPr>
          <p:nvPr/>
        </p:nvPicPr>
        <p:blipFill>
          <a:blip r:embed="rId2"/>
          <a:srcRect l="9317" t="6620" r="8389" b="17750"/>
          <a:stretch>
            <a:fillRect/>
          </a:stretch>
        </p:blipFill>
        <p:spPr>
          <a:xfrm>
            <a:off x="3872203" y="1020751"/>
            <a:ext cx="4366727" cy="519343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8186083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743239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 </a:t>
            </a:r>
            <a:r>
              <a:rPr lang="ru-RU" sz="2200" b="1" dirty="0" smtClean="0">
                <a:solidFill>
                  <a:srgbClr val="4472C4"/>
                </a:solidFill>
                <a:latin typeface="Trebuchet MS" panose="020B0603020202020204"/>
                <a:ea typeface="+mn-ea"/>
                <a:cs typeface="+mn-cs"/>
              </a:rPr>
              <a:t>6. </a:t>
            </a:r>
            <a:r>
              <a:rPr lang="ru-RU" sz="2200" b="1" dirty="0">
                <a:solidFill>
                  <a:srgbClr val="4472C4"/>
                </a:solidFill>
                <a:latin typeface="Trebuchet MS" panose="020B0603020202020204"/>
                <a:ea typeface="+mn-ea"/>
                <a:cs typeface="+mn-cs"/>
              </a:rPr>
              <a:t>Проведение открытых уроков, мастер-классов, </a:t>
            </a:r>
            <a:r>
              <a:rPr lang="ru-RU" sz="2200" b="1" dirty="0" smtClean="0">
                <a:solidFill>
                  <a:srgbClr val="4472C4"/>
                </a:solidFill>
                <a:latin typeface="Trebuchet MS" panose="020B0603020202020204"/>
                <a:ea typeface="+mn-ea"/>
                <a:cs typeface="+mn-cs"/>
              </a:rPr>
              <a:t>мероприятий</a:t>
            </a:r>
            <a:br>
              <a:rPr lang="ru-RU" sz="2200" b="1" dirty="0" smtClean="0">
                <a:solidFill>
                  <a:srgbClr val="4472C4"/>
                </a:solidFill>
                <a:latin typeface="Trebuchet MS" panose="020B0603020202020204"/>
                <a:ea typeface="+mn-ea"/>
                <a:cs typeface="+mn-cs"/>
              </a:rPr>
            </a:br>
            <a:r>
              <a:rPr lang="ru-RU" sz="2200" b="1" dirty="0" smtClean="0">
                <a:solidFill>
                  <a:srgbClr val="FF0000"/>
                </a:solidFill>
                <a:latin typeface="Trebuchet MS" panose="020B0603020202020204"/>
                <a:ea typeface="+mn-ea"/>
                <a:cs typeface="+mn-cs"/>
              </a:rPr>
              <a:t>Муниципальный уровень</a:t>
            </a:r>
            <a:endParaRPr lang="ru-RU" sz="2200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 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6" name="Рисунок 5" descr="справка 32 школа_page-0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95212" y="803412"/>
            <a:ext cx="4175768" cy="590529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8810471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Характеристика-представление</a:t>
            </a:r>
            <a:endParaRPr lang="ru-RU" dirty="0"/>
          </a:p>
        </p:txBody>
      </p:sp>
      <p:pic>
        <p:nvPicPr>
          <p:cNvPr id="4" name="Содержимое 3" descr="Характеристика-представление_page-00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6478" t="8428" r="11005" b="8202"/>
          <a:stretch>
            <a:fillRect/>
          </a:stretch>
        </p:blipFill>
        <p:spPr>
          <a:xfrm>
            <a:off x="1586204" y="1483567"/>
            <a:ext cx="3442996" cy="5122506"/>
          </a:xfrm>
        </p:spPr>
      </p:pic>
      <p:pic>
        <p:nvPicPr>
          <p:cNvPr id="5" name="Рисунок 4" descr="Характеристика-представление_page-0002.jpg"/>
          <p:cNvPicPr>
            <a:picLocks noChangeAspect="1"/>
          </p:cNvPicPr>
          <p:nvPr/>
        </p:nvPicPr>
        <p:blipFill>
          <a:blip r:embed="rId3" cstate="print"/>
          <a:srcRect l="15386" t="9469" r="6712" b="4558"/>
          <a:stretch>
            <a:fillRect/>
          </a:stretch>
        </p:blipFill>
        <p:spPr>
          <a:xfrm>
            <a:off x="6148873" y="1632857"/>
            <a:ext cx="3573624" cy="5103845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63879"/>
          </a:xfrm>
        </p:spPr>
        <p:txBody>
          <a:bodyPr>
            <a:normAutofit/>
          </a:bodyPr>
          <a:lstStyle/>
          <a:p>
            <a:pPr algn="ctr"/>
            <a:r>
              <a:rPr lang="ru-RU" sz="2800" b="1" kern="50" dirty="0" smtClean="0">
                <a:solidFill>
                  <a:schemeClr val="accent5"/>
                </a:solidFill>
                <a:latin typeface="Trebuchet MS" panose="020B0603020202020204" pitchFamily="34" charset="0"/>
                <a:ea typeface="Times New Roman" panose="02020603050405020304" pitchFamily="18" charset="0"/>
              </a:rPr>
              <a:t>7. Экспертная деятельность</a:t>
            </a:r>
            <a:endParaRPr lang="ru-RU" sz="2800" dirty="0"/>
          </a:p>
        </p:txBody>
      </p:sp>
      <p:pic>
        <p:nvPicPr>
          <p:cNvPr id="4" name="Содержимое 3" descr="Ирина Николаевна Кузнецова_page-00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300518" y="1101012"/>
            <a:ext cx="3850023" cy="5561143"/>
          </a:xfr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800" b="1" kern="0" dirty="0" smtClean="0">
                <a:solidFill>
                  <a:schemeClr val="accent5"/>
                </a:solidFill>
                <a:latin typeface="Trebuchet MS" panose="020B0603020202020204"/>
              </a:rPr>
              <a:t>8. Общественно-педагогическая активность педагога: участие в работе педагогических сообществ, комиссий, жюри конкурсов</a:t>
            </a: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677863" indent="-677863">
              <a:buNone/>
              <a:tabLst>
                <a:tab pos="6778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</a:pPr>
            <a:endParaRPr lang="ru-RU" altLang="ru-RU" sz="2600" b="1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marL="677863" indent="-677863">
              <a:buNone/>
              <a:tabLst>
                <a:tab pos="6778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</a:pPr>
            <a:r>
              <a:rPr lang="ru-RU" altLang="ru-RU" sz="2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Уровень образовательной организации: </a:t>
            </a:r>
          </a:p>
          <a:p>
            <a:pPr marL="677863" indent="-677863">
              <a:tabLst>
                <a:tab pos="6778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</a:pPr>
            <a:r>
              <a:rPr lang="ru-RU" altLang="ru-RU" sz="26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Заместитель директора по воспитательной работе с 2023 г. </a:t>
            </a:r>
          </a:p>
          <a:p>
            <a:pPr marL="677863" indent="-677863">
              <a:lnSpc>
                <a:spcPct val="73000"/>
              </a:lnSpc>
              <a:buClrTx/>
              <a:buSzTx/>
              <a:tabLst>
                <a:tab pos="6778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</a:pPr>
            <a:r>
              <a:rPr lang="ru-RU" altLang="ru-RU" sz="26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Руководитель методического объединения классных руководителей  с 2023 г.</a:t>
            </a:r>
          </a:p>
          <a:p>
            <a:pPr marL="677863" indent="-677863">
              <a:lnSpc>
                <a:spcPct val="73000"/>
              </a:lnSpc>
              <a:buClrTx/>
              <a:buSzTx/>
              <a:tabLst>
                <a:tab pos="6778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</a:pPr>
            <a:r>
              <a:rPr lang="ru-RU" altLang="ru-RU" sz="26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Председатель комиссии по выплате вознаграждения классным руководителям с 2023 г.</a:t>
            </a:r>
          </a:p>
          <a:p>
            <a:pPr marL="677863" indent="-677863">
              <a:lnSpc>
                <a:spcPct val="73000"/>
              </a:lnSpc>
              <a:buClrTx/>
              <a:buSzTx/>
              <a:tabLst>
                <a:tab pos="6778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</a:pPr>
            <a:r>
              <a:rPr lang="ru-RU" altLang="ru-RU" sz="26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Член комиссии по профилактике правонарушений с 2023 г . </a:t>
            </a:r>
          </a:p>
          <a:p>
            <a:pPr marL="677863" indent="-677863">
              <a:lnSpc>
                <a:spcPct val="73000"/>
              </a:lnSpc>
              <a:buClrTx/>
              <a:buSzTx/>
              <a:tabLst>
                <a:tab pos="6778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</a:pPr>
            <a:r>
              <a:rPr lang="ru-RU" altLang="ru-RU" sz="26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Член «Школьной Службы Примирения» с 2023 года.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   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838200" y="50079"/>
            <a:ext cx="1073034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8. Общественно-педагогическая активность педагога: участие в работе педагогических сообществ, комиссий, жюри конкурсов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kern="0" dirty="0" smtClean="0">
                <a:solidFill>
                  <a:srgbClr val="FF0000"/>
                </a:solidFill>
                <a:latin typeface="Trebuchet MS" panose="020B0603020202020204"/>
                <a:ea typeface="+mj-ea"/>
                <a:cs typeface="+mj-cs"/>
              </a:rPr>
              <a:t>Член педагогических Интернет сообществ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pic>
        <p:nvPicPr>
          <p:cNvPr id="6" name="Рисунок 5" descr="Справка Учи.ру .docx_page-0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68515" y="1268491"/>
            <a:ext cx="3869811" cy="5468211"/>
          </a:xfrm>
          <a:prstGeom prst="rect">
            <a:avLst/>
          </a:prstGeom>
        </p:spPr>
      </p:pic>
      <p:pic>
        <p:nvPicPr>
          <p:cNvPr id="7" name="Рисунок 6" descr="Сертификат_2140143_page-00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609036" y="1474163"/>
            <a:ext cx="3663967" cy="517856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524463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algn="ctr"/>
            <a:r>
              <a:rPr lang="ru-RU" b="1" kern="0" dirty="0" smtClean="0">
                <a:solidFill>
                  <a:schemeClr val="accent5"/>
                </a:solidFill>
                <a:latin typeface="Trebuchet MS" panose="020B0603020202020204"/>
              </a:rPr>
              <a:t/>
            </a:r>
            <a:br>
              <a:rPr lang="ru-RU" b="1" kern="0" dirty="0" smtClean="0">
                <a:solidFill>
                  <a:schemeClr val="accent5"/>
                </a:solidFill>
                <a:latin typeface="Trebuchet MS" panose="020B0603020202020204"/>
              </a:rPr>
            </a:br>
            <a:endParaRPr lang="ru-RU" dirty="0"/>
          </a:p>
        </p:txBody>
      </p:sp>
      <p:pic>
        <p:nvPicPr>
          <p:cNvPr id="4" name="Содержимое 3" descr="зам по ВР_page-00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2445" t="13582" r="12075" b="13726"/>
          <a:stretch>
            <a:fillRect/>
          </a:stretch>
        </p:blipFill>
        <p:spPr>
          <a:xfrm>
            <a:off x="438538" y="121298"/>
            <a:ext cx="2537927" cy="3163077"/>
          </a:xfrm>
        </p:spPr>
      </p:pic>
      <p:pic>
        <p:nvPicPr>
          <p:cNvPr id="6" name="Рисунок 5" descr="председатель_page-0001.jpg"/>
          <p:cNvPicPr>
            <a:picLocks noChangeAspect="1"/>
          </p:cNvPicPr>
          <p:nvPr/>
        </p:nvPicPr>
        <p:blipFill>
          <a:blip r:embed="rId3" cstate="print"/>
          <a:srcRect l="16488" t="7619" r="9034" b="26667"/>
          <a:stretch>
            <a:fillRect/>
          </a:stretch>
        </p:blipFill>
        <p:spPr>
          <a:xfrm>
            <a:off x="4525347" y="3125756"/>
            <a:ext cx="3080666" cy="3517641"/>
          </a:xfrm>
          <a:prstGeom prst="rect">
            <a:avLst/>
          </a:prstGeom>
        </p:spPr>
      </p:pic>
      <p:pic>
        <p:nvPicPr>
          <p:cNvPr id="7" name="Рисунок 6" descr="профилактика правонарушений_page-0001.jpg"/>
          <p:cNvPicPr>
            <a:picLocks noChangeAspect="1"/>
          </p:cNvPicPr>
          <p:nvPr/>
        </p:nvPicPr>
        <p:blipFill>
          <a:blip r:embed="rId4" cstate="print"/>
          <a:srcRect l="17368" t="9524" r="12380" b="23946"/>
          <a:stretch>
            <a:fillRect/>
          </a:stretch>
        </p:blipFill>
        <p:spPr>
          <a:xfrm>
            <a:off x="7007290" y="0"/>
            <a:ext cx="2817845" cy="3453449"/>
          </a:xfrm>
          <a:prstGeom prst="rect">
            <a:avLst/>
          </a:prstGeom>
        </p:spPr>
      </p:pic>
      <p:pic>
        <p:nvPicPr>
          <p:cNvPr id="8" name="Рисунок 7" descr="рук мо_page-0001.jpg"/>
          <p:cNvPicPr>
            <a:picLocks noChangeAspect="1"/>
          </p:cNvPicPr>
          <p:nvPr/>
        </p:nvPicPr>
        <p:blipFill>
          <a:blip r:embed="rId5" cstate="print"/>
          <a:srcRect l="12967" t="15782" r="11323" b="14014"/>
          <a:stretch>
            <a:fillRect/>
          </a:stretch>
        </p:blipFill>
        <p:spPr>
          <a:xfrm>
            <a:off x="261256" y="3228390"/>
            <a:ext cx="2861387" cy="3433665"/>
          </a:xfrm>
          <a:prstGeom prst="rect">
            <a:avLst/>
          </a:prstGeom>
        </p:spPr>
      </p:pic>
      <p:pic>
        <p:nvPicPr>
          <p:cNvPr id="9" name="Рисунок 8" descr="школьная служба примирения_page-0001.jpg"/>
          <p:cNvPicPr>
            <a:picLocks noChangeAspect="1"/>
          </p:cNvPicPr>
          <p:nvPr/>
        </p:nvPicPr>
        <p:blipFill>
          <a:blip r:embed="rId6" cstate="print"/>
          <a:srcRect l="15255" t="12789" r="12908" b="20544"/>
          <a:stretch>
            <a:fillRect/>
          </a:stretch>
        </p:blipFill>
        <p:spPr>
          <a:xfrm>
            <a:off x="3750906" y="0"/>
            <a:ext cx="2748456" cy="3300841"/>
          </a:xfrm>
          <a:prstGeom prst="rect">
            <a:avLst/>
          </a:prstGeom>
        </p:spPr>
      </p:pic>
      <p:pic>
        <p:nvPicPr>
          <p:cNvPr id="10" name="Рисунок 9" descr="член профкома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718847" y="3097763"/>
            <a:ext cx="2673208" cy="3586742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20869" y="2586097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563091" y="230188"/>
            <a:ext cx="723207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2000" b="1" kern="0" dirty="0" smtClean="0">
                <a:solidFill>
                  <a:srgbClr val="4472C4"/>
                </a:solidFill>
                <a:latin typeface="Trebuchet MS" panose="020B0603020202020204"/>
              </a:rPr>
              <a:t>9. </a:t>
            </a:r>
            <a:r>
              <a:rPr lang="ru-RU" sz="2000" b="1" kern="0" dirty="0">
                <a:solidFill>
                  <a:srgbClr val="4472C4"/>
                </a:solidFill>
                <a:latin typeface="Trebuchet MS" panose="020B0603020202020204"/>
              </a:rPr>
              <a:t>Участие педагога в профессиональных конкурсах</a:t>
            </a:r>
            <a:endParaRPr lang="ru-RU" kern="0" dirty="0">
              <a:solidFill>
                <a:srgbClr val="4472C4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144044" y="592976"/>
            <a:ext cx="64411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457200"/>
            <a:r>
              <a:rPr lang="ru-RU" b="1" dirty="0" smtClean="0">
                <a:solidFill>
                  <a:srgbClr val="FF0000"/>
                </a:solidFill>
                <a:latin typeface="Trebuchet MS" panose="020B0603020202020204"/>
              </a:rPr>
              <a:t>Заочные</a:t>
            </a:r>
            <a:r>
              <a:rPr lang="en-US" b="1" dirty="0" smtClean="0">
                <a:solidFill>
                  <a:srgbClr val="FF0000"/>
                </a:solidFill>
                <a:latin typeface="Trebuchet MS" panose="020B0603020202020204"/>
              </a:rPr>
              <a:t>/</a:t>
            </a:r>
            <a:r>
              <a:rPr lang="ru-RU" b="1" dirty="0" smtClean="0">
                <a:solidFill>
                  <a:srgbClr val="FF0000"/>
                </a:solidFill>
                <a:latin typeface="Trebuchet MS" panose="020B0603020202020204"/>
              </a:rPr>
              <a:t>дистанционные мероприятия в сети Интернет</a:t>
            </a:r>
            <a:endParaRPr lang="ru-RU" b="1" dirty="0">
              <a:solidFill>
                <a:srgbClr val="FF0000"/>
              </a:solidFill>
              <a:latin typeface="Trebuchet MS" panose="020B0603020202020204"/>
            </a:endParaRPr>
          </a:p>
        </p:txBody>
      </p:sp>
      <p:pic>
        <p:nvPicPr>
          <p:cNvPr id="8" name="Рисунок 7" descr="диплом мой_page-0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65437" y="1054360"/>
            <a:ext cx="3650711" cy="5159828"/>
          </a:xfrm>
          <a:prstGeom prst="rect">
            <a:avLst/>
          </a:prstGeom>
        </p:spPr>
      </p:pic>
      <p:pic>
        <p:nvPicPr>
          <p:cNvPr id="9" name="Рисунок 8" descr="диплом планета_page-00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37642" y="1101013"/>
            <a:ext cx="3598652" cy="5086249"/>
          </a:xfrm>
          <a:prstGeom prst="rect">
            <a:avLst/>
          </a:prstGeom>
        </p:spPr>
      </p:pic>
      <p:pic>
        <p:nvPicPr>
          <p:cNvPr id="10" name="Рисунок 9" descr="мой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354840" y="1119673"/>
            <a:ext cx="3556854" cy="50292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3744114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algn="ctr"/>
            <a:r>
              <a:rPr lang="ru-RU" sz="2800" b="1" kern="0" dirty="0" smtClean="0">
                <a:solidFill>
                  <a:srgbClr val="4472C4"/>
                </a:solidFill>
                <a:latin typeface="Trebuchet MS" panose="020B0603020202020204"/>
              </a:rPr>
              <a:t>10. Награды и поощрения</a:t>
            </a:r>
            <a:r>
              <a:rPr lang="ru-RU" kern="0" dirty="0" smtClean="0">
                <a:solidFill>
                  <a:srgbClr val="4472C4"/>
                </a:solidFill>
                <a:latin typeface="Calibri" panose="020F0502020204030204"/>
              </a:rPr>
              <a:t/>
            </a:r>
            <a:br>
              <a:rPr lang="ru-RU" kern="0" dirty="0" smtClean="0">
                <a:solidFill>
                  <a:srgbClr val="4472C4"/>
                </a:solidFill>
                <a:latin typeface="Calibri" panose="020F0502020204030204"/>
              </a:rPr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677863" indent="-677863">
              <a:buNone/>
              <a:tabLst>
                <a:tab pos="6778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</a:pPr>
            <a:r>
              <a:rPr lang="ru-RU" alt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Российский уровень:</a:t>
            </a:r>
          </a:p>
          <a:p>
            <a:r>
              <a:rPr lang="ru-RU" altLang="ru-RU" sz="20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Благодарственное письмо 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АВТОНОМНОЙ НЕКОММЕРЧЕСКОЙ ОРГАНИЗАЦИИ "ЦЕНТР ПАТРИОТИЧЕСКОГО ВОСПИТАНИЯ ДЕТЕЙ И МОЛОДЕЖИ «ГЕРОИ НАШЕЙ РОДИНЫ», 2023 г.</a:t>
            </a:r>
          </a:p>
          <a:p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Благодарственное письмо от ООО «Могу писать» за размещение материалов по подготовке к ЕГЭ, 2024 г. </a:t>
            </a:r>
            <a:endParaRPr lang="ru-RU" sz="2000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dirty="0" smtClean="0"/>
              <a:t/>
            </a:r>
            <a:br>
              <a:rPr lang="ru-RU" dirty="0" smtClean="0"/>
            </a:br>
            <a:endParaRPr lang="ru-RU" altLang="ru-RU" b="1" dirty="0" smtClean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  <a:tabLst>
                <a:tab pos="6778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</a:pPr>
            <a:endParaRPr lang="ru-RU" altLang="ru-RU" b="1" dirty="0" smtClean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052010" y="230188"/>
            <a:ext cx="343395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10. Награды и поощрения</a:t>
            </a:r>
            <a:endParaRPr kumimoji="0" lang="ru-RU" sz="2000" b="0" i="0" u="none" strike="noStrike" kern="0" cap="none" spc="0" normalizeH="0" baseline="0" noProof="0" dirty="0" smtClean="0">
              <a:ln>
                <a:noFill/>
              </a:ln>
              <a:solidFill>
                <a:schemeClr val="accent5"/>
              </a:solidFill>
              <a:effectLst/>
              <a:uLnTx/>
              <a:uFillTx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93818" y="789709"/>
            <a:ext cx="74637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latin typeface="Trebuchet MS" panose="020B0603020202020204" pitchFamily="34" charset="0"/>
              </a:rPr>
              <a:t>Поощрения с различных сайтов и порталов сети Интернет</a:t>
            </a:r>
            <a:endParaRPr lang="ru-RU" sz="2000" b="1" dirty="0">
              <a:solidFill>
                <a:srgbClr val="FF0000"/>
              </a:solidFill>
              <a:latin typeface="Trebuchet MS" panose="020B0603020202020204" pitchFamily="34" charset="0"/>
            </a:endParaRPr>
          </a:p>
        </p:txBody>
      </p:sp>
      <p:pic>
        <p:nvPicPr>
          <p:cNvPr id="9" name="Рисунок 8" descr="klochkova-karina-andreevna68_page-00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08528" y="1286157"/>
            <a:ext cx="3837912" cy="5431884"/>
          </a:xfrm>
          <a:prstGeom prst="rect">
            <a:avLst/>
          </a:prstGeom>
        </p:spPr>
      </p:pic>
      <p:pic>
        <p:nvPicPr>
          <p:cNvPr id="10" name="Рисунок 9" descr="soboleva-yuliya-sergeevna83_page-000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73834" y="1203650"/>
            <a:ext cx="3856653" cy="545840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706552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257" y="234496"/>
            <a:ext cx="10515600" cy="1325563"/>
          </a:xfrm>
        </p:spPr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052010" y="230188"/>
            <a:ext cx="343395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10. Награды и поощрения</a:t>
            </a:r>
            <a:endParaRPr kumimoji="0" lang="ru-RU" sz="2000" b="0" i="0" u="none" strike="noStrike" kern="0" cap="none" spc="0" normalizeH="0" baseline="0" noProof="0" dirty="0" smtClean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781448" y="599191"/>
            <a:ext cx="418576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2000" b="1" dirty="0">
                <a:solidFill>
                  <a:srgbClr val="FF0000"/>
                </a:solidFill>
                <a:latin typeface="Trebuchet MS" panose="020B0603020202020204" pitchFamily="34" charset="0"/>
              </a:rPr>
              <a:t>Поощрения </a:t>
            </a:r>
            <a:r>
              <a:rPr lang="ru-RU" sz="2000" b="1" dirty="0" smtClean="0">
                <a:solidFill>
                  <a:srgbClr val="FF0000"/>
                </a:solidFill>
                <a:latin typeface="Trebuchet MS" panose="020B0603020202020204" pitchFamily="34" charset="0"/>
              </a:rPr>
              <a:t>российского </a:t>
            </a:r>
            <a:r>
              <a:rPr lang="ru-RU" sz="2000" b="1" dirty="0">
                <a:solidFill>
                  <a:srgbClr val="FF0000"/>
                </a:solidFill>
                <a:latin typeface="Trebuchet MS" panose="020B0603020202020204" pitchFamily="34" charset="0"/>
              </a:rPr>
              <a:t>уровня</a:t>
            </a:r>
          </a:p>
        </p:txBody>
      </p:sp>
      <p:pic>
        <p:nvPicPr>
          <p:cNvPr id="9" name="Рисунок 8" descr="Кузнецова_page-0001 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159" y="1390261"/>
            <a:ext cx="7108152" cy="5029200"/>
          </a:xfrm>
          <a:prstGeom prst="rect">
            <a:avLst/>
          </a:prstGeom>
        </p:spPr>
      </p:pic>
      <p:pic>
        <p:nvPicPr>
          <p:cNvPr id="7" name="Рисунок 6" descr="Blagodarstvennoe_pismo_Kuznetsovoy_I_N_page-00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24819" y="970384"/>
            <a:ext cx="4163266" cy="588761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8126684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6473" y="180110"/>
            <a:ext cx="11222182" cy="65116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</a:t>
            </a:r>
            <a:r>
              <a:rPr lang="ru-RU" sz="2000" b="1" dirty="0">
                <a:solidFill>
                  <a:schemeClr val="accent5"/>
                </a:solidFill>
                <a:latin typeface="Trebuchet MS" panose="020B0603020202020204"/>
              </a:rPr>
              <a:t>1. Стабильные положительные результаты (положительная динамика) освоения обучающимися образовательных программ по  итогам мониторингов, проводимых организацией</a:t>
            </a:r>
            <a:endParaRPr lang="ru-RU" dirty="0">
              <a:solidFill>
                <a:schemeClr val="accent5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 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5" name="Рисунок 4" descr="внут мониторинг_page-0001.jpg"/>
          <p:cNvPicPr>
            <a:picLocks noChangeAspect="1"/>
          </p:cNvPicPr>
          <p:nvPr/>
        </p:nvPicPr>
        <p:blipFill>
          <a:blip r:embed="rId2" cstate="print"/>
          <a:srcRect l="11734" t="5850" r="9210" b="15646"/>
          <a:stretch>
            <a:fillRect/>
          </a:stretch>
        </p:blipFill>
        <p:spPr>
          <a:xfrm>
            <a:off x="3872204" y="961053"/>
            <a:ext cx="4189445" cy="538376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92066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8178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</a:t>
            </a:r>
            <a:r>
              <a:rPr lang="ru-RU" sz="2000" b="1" dirty="0" smtClean="0">
                <a:solidFill>
                  <a:schemeClr val="accent5"/>
                </a:solidFill>
                <a:latin typeface="Trebuchet MS" panose="020B0603020202020204"/>
              </a:rPr>
              <a:t>2. Положительные результаты освоения обучающимися образовательных программ по итогам внешнего  мониторинга системы образования</a:t>
            </a:r>
            <a:r>
              <a:rPr lang="ru-RU" sz="2000" b="1" dirty="0">
                <a:solidFill>
                  <a:srgbClr val="90C226"/>
                </a:solidFill>
                <a:latin typeface="Trebuchet MS" panose="020B0603020202020204"/>
              </a:rPr>
              <a:t/>
            </a:r>
            <a:br>
              <a:rPr lang="ru-RU" sz="2000" b="1" dirty="0">
                <a:solidFill>
                  <a:srgbClr val="90C226"/>
                </a:solidFill>
                <a:latin typeface="Trebuchet MS" panose="020B0603020202020204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1026" name="Picture 2" descr="C:\Users\pvchn\Downloads\cf3919f9-17f1-4002-b3b7-bd7c2f85074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08133" y="1054047"/>
            <a:ext cx="4748039" cy="555148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251974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775855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 </a:t>
            </a:r>
            <a:r>
              <a:rPr lang="ru-RU" sz="2400" b="1" dirty="0">
                <a:solidFill>
                  <a:schemeClr val="accent5"/>
                </a:solidFill>
                <a:latin typeface="Trebuchet MS" panose="020B0603020202020204"/>
              </a:rPr>
              <a:t>2</a:t>
            </a:r>
            <a:r>
              <a:rPr lang="ru-RU" sz="2400" b="1" dirty="0" smtClean="0">
                <a:solidFill>
                  <a:schemeClr val="accent5"/>
                </a:solidFill>
                <a:latin typeface="Trebuchet MS" panose="020B0603020202020204"/>
              </a:rPr>
              <a:t>. </a:t>
            </a:r>
            <a:r>
              <a:rPr lang="ru-RU" sz="2400" b="1" dirty="0">
                <a:solidFill>
                  <a:schemeClr val="accent5"/>
                </a:solidFill>
                <a:latin typeface="Trebuchet MS" panose="020B0603020202020204"/>
              </a:rPr>
              <a:t>Позитивные результаты внеурочной деятельности </a:t>
            </a:r>
            <a:r>
              <a:rPr lang="ru-RU" sz="2400" b="1" dirty="0" smtClean="0">
                <a:solidFill>
                  <a:schemeClr val="accent5"/>
                </a:solidFill>
                <a:latin typeface="Trebuchet MS" panose="020B0603020202020204"/>
              </a:rPr>
              <a:t>обучающихся</a:t>
            </a:r>
            <a:br>
              <a:rPr lang="ru-RU" sz="2400" b="1" dirty="0" smtClean="0">
                <a:solidFill>
                  <a:schemeClr val="accent5"/>
                </a:solidFill>
                <a:latin typeface="Trebuchet MS" panose="020B0603020202020204"/>
              </a:rPr>
            </a:b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dirty="0" smtClean="0"/>
              <a:t>  </a:t>
            </a:r>
            <a:r>
              <a:rPr lang="ru-RU" altLang="ru-RU" b="1" dirty="0" smtClean="0">
                <a:solidFill>
                  <a:srgbClr val="C00000"/>
                </a:solidFill>
                <a:latin typeface="Trebuchet MS" pitchFamily="34" charset="0"/>
                <a:cs typeface="Times New Roman" panose="02020603050405020304" pitchFamily="18" charset="0"/>
              </a:rPr>
              <a:t>Муниципальный уровень:</a:t>
            </a:r>
          </a:p>
          <a:p>
            <a:pPr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b="1" dirty="0" smtClean="0">
                <a:solidFill>
                  <a:srgbClr val="280099"/>
                </a:solidFill>
                <a:latin typeface="Trebuchet MS" pitchFamily="34" charset="0"/>
                <a:cs typeface="Times New Roman" panose="02020603050405020304" pitchFamily="18" charset="0"/>
              </a:rPr>
              <a:t>Победы и призовые места — 2</a:t>
            </a:r>
          </a:p>
          <a:p>
            <a:pPr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b="1" dirty="0" smtClean="0">
                <a:solidFill>
                  <a:srgbClr val="C00000"/>
                </a:solidFill>
                <a:latin typeface="Trebuchet MS" pitchFamily="34" charset="0"/>
                <a:cs typeface="Times New Roman" panose="02020603050405020304" pitchFamily="18" charset="0"/>
              </a:rPr>
              <a:t>Республиканский уровень:</a:t>
            </a:r>
          </a:p>
          <a:p>
            <a:pPr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b="1" dirty="0" smtClean="0">
                <a:solidFill>
                  <a:srgbClr val="280099"/>
                </a:solidFill>
                <a:latin typeface="Trebuchet MS" pitchFamily="34" charset="0"/>
                <a:cs typeface="Times New Roman" panose="02020603050405020304" pitchFamily="18" charset="0"/>
              </a:rPr>
              <a:t>Победы и призовые места —3</a:t>
            </a:r>
          </a:p>
          <a:p>
            <a:pPr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b="1" dirty="0" smtClean="0">
                <a:solidFill>
                  <a:srgbClr val="C00000"/>
                </a:solidFill>
                <a:latin typeface="Trebuchet MS" pitchFamily="34" charset="0"/>
                <a:cs typeface="Times New Roman" panose="02020603050405020304" pitchFamily="18" charset="0"/>
              </a:rPr>
              <a:t>Российский уровень:</a:t>
            </a:r>
          </a:p>
          <a:p>
            <a:pPr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b="1" dirty="0" smtClean="0">
                <a:solidFill>
                  <a:srgbClr val="280099"/>
                </a:solidFill>
                <a:latin typeface="Trebuchet MS" pitchFamily="34" charset="0"/>
                <a:cs typeface="Times New Roman" panose="02020603050405020304" pitchFamily="18" charset="0"/>
              </a:rPr>
              <a:t>Победы и призовые места –0</a:t>
            </a:r>
          </a:p>
          <a:p>
            <a:pPr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b="1" dirty="0" smtClean="0">
                <a:solidFill>
                  <a:srgbClr val="C00000"/>
                </a:solidFill>
                <a:latin typeface="Trebuchet MS" pitchFamily="34" charset="0"/>
                <a:cs typeface="Times New Roman" panose="02020603050405020304" pitchFamily="18" charset="0"/>
              </a:rPr>
              <a:t>Международный уровень:</a:t>
            </a:r>
          </a:p>
          <a:p>
            <a:pPr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b="1" dirty="0" smtClean="0">
                <a:solidFill>
                  <a:srgbClr val="280099"/>
                </a:solidFill>
                <a:latin typeface="Trebuchet MS" pitchFamily="34" charset="0"/>
                <a:cs typeface="Times New Roman" panose="02020603050405020304" pitchFamily="18" charset="0"/>
              </a:rPr>
              <a:t>Победы и призовые места –0</a:t>
            </a:r>
          </a:p>
          <a:p>
            <a:pPr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b="1" dirty="0" smtClean="0">
                <a:solidFill>
                  <a:srgbClr val="C00000"/>
                </a:solidFill>
                <a:latin typeface="Trebuchet MS" pitchFamily="34" charset="0"/>
                <a:cs typeface="Times New Roman" panose="02020603050405020304" pitchFamily="18" charset="0"/>
              </a:rPr>
              <a:t>Сеть интернет: </a:t>
            </a:r>
          </a:p>
          <a:p>
            <a:pPr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b="1" dirty="0" smtClean="0">
                <a:solidFill>
                  <a:srgbClr val="280099"/>
                </a:solidFill>
                <a:latin typeface="Trebuchet MS" pitchFamily="34" charset="0"/>
                <a:cs typeface="Times New Roman" panose="02020603050405020304" pitchFamily="18" charset="0"/>
              </a:rPr>
              <a:t>Победы и призовые места –3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8858348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775855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 </a:t>
            </a:r>
            <a:r>
              <a:rPr lang="ru-RU" sz="2400" b="1" dirty="0">
                <a:solidFill>
                  <a:schemeClr val="accent5"/>
                </a:solidFill>
                <a:latin typeface="Trebuchet MS" panose="020B0603020202020204"/>
              </a:rPr>
              <a:t>2</a:t>
            </a:r>
            <a:r>
              <a:rPr lang="ru-RU" sz="2400" b="1" dirty="0" smtClean="0">
                <a:solidFill>
                  <a:schemeClr val="accent5"/>
                </a:solidFill>
                <a:latin typeface="Trebuchet MS" panose="020B0603020202020204"/>
              </a:rPr>
              <a:t>. </a:t>
            </a:r>
            <a:r>
              <a:rPr lang="ru-RU" sz="2400" b="1" dirty="0">
                <a:solidFill>
                  <a:schemeClr val="accent5"/>
                </a:solidFill>
                <a:latin typeface="Trebuchet MS" panose="020B0603020202020204"/>
              </a:rPr>
              <a:t>Позитивные результаты внеурочной деятельности </a:t>
            </a:r>
            <a:r>
              <a:rPr lang="ru-RU" sz="2400" b="1" dirty="0" smtClean="0">
                <a:solidFill>
                  <a:schemeClr val="accent5"/>
                </a:solidFill>
                <a:latin typeface="Trebuchet MS" panose="020B0603020202020204"/>
              </a:rPr>
              <a:t>обучающихся</a:t>
            </a:r>
            <a:br>
              <a:rPr lang="ru-RU" sz="2400" b="1" dirty="0" smtClean="0">
                <a:solidFill>
                  <a:schemeClr val="accent5"/>
                </a:solidFill>
                <a:latin typeface="Trebuchet MS" panose="020B0603020202020204"/>
              </a:rPr>
            </a:br>
            <a:r>
              <a:rPr lang="ru-RU" sz="2400" b="1" dirty="0">
                <a:solidFill>
                  <a:srgbClr val="FF0000"/>
                </a:solidFill>
                <a:latin typeface="Trebuchet MS" panose="020B0603020202020204"/>
              </a:rPr>
              <a:t>З</a:t>
            </a:r>
            <a:r>
              <a:rPr lang="ru-RU" sz="2400" b="1" dirty="0" smtClean="0">
                <a:solidFill>
                  <a:srgbClr val="FF0000"/>
                </a:solidFill>
                <a:latin typeface="Trebuchet MS" panose="020B0603020202020204"/>
              </a:rPr>
              <a:t>аочные</a:t>
            </a:r>
            <a:r>
              <a:rPr lang="en-US" sz="2400" b="1" dirty="0" smtClean="0">
                <a:solidFill>
                  <a:srgbClr val="FF0000"/>
                </a:solidFill>
                <a:latin typeface="Trebuchet MS" panose="020B0603020202020204"/>
              </a:rPr>
              <a:t>/</a:t>
            </a:r>
            <a:r>
              <a:rPr lang="ru-RU" sz="2400" b="1" dirty="0" smtClean="0">
                <a:solidFill>
                  <a:srgbClr val="FF0000"/>
                </a:solidFill>
                <a:latin typeface="Trebuchet MS" panose="020B0603020202020204"/>
              </a:rPr>
              <a:t>дистанционные мероприятия в сети Интернет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  </a:t>
            </a:r>
            <a:endParaRPr lang="ru-RU" dirty="0"/>
          </a:p>
        </p:txBody>
      </p:sp>
      <p:pic>
        <p:nvPicPr>
          <p:cNvPr id="5" name="Рисунок 4" descr="bezborodova-valeriya-evgenyevna28_page-0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7558" y="1054358"/>
            <a:ext cx="3843468" cy="5439747"/>
          </a:xfrm>
          <a:prstGeom prst="rect">
            <a:avLst/>
          </a:prstGeom>
        </p:spPr>
      </p:pic>
      <p:pic>
        <p:nvPicPr>
          <p:cNvPr id="6" name="Рисунок 5" descr="klochkova-karina-andreevna68_page-00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14406" y="1084759"/>
            <a:ext cx="3828581" cy="5418678"/>
          </a:xfrm>
          <a:prstGeom prst="rect">
            <a:avLst/>
          </a:prstGeom>
        </p:spPr>
      </p:pic>
      <p:pic>
        <p:nvPicPr>
          <p:cNvPr id="7" name="Рисунок 6" descr="soboleva-yuliya-sergeevna83_page-000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72261" y="1091682"/>
            <a:ext cx="3797319" cy="537443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8858348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198" y="658574"/>
            <a:ext cx="10515600" cy="529648"/>
          </a:xfrm>
        </p:spPr>
        <p:txBody>
          <a:bodyPr/>
          <a:lstStyle/>
          <a:p>
            <a:pPr marL="0" lvl="0" indent="0" algn="ctr" defTabSz="45720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dirty="0"/>
              <a:t> </a:t>
            </a:r>
            <a:r>
              <a:rPr lang="ru-RU" sz="1800" b="1" dirty="0">
                <a:solidFill>
                  <a:srgbClr val="FF0000"/>
                </a:solidFill>
                <a:latin typeface="Trebuchet MS" panose="020B0603020202020204"/>
              </a:rPr>
              <a:t>Муниципальный уровень</a:t>
            </a:r>
          </a:p>
          <a:p>
            <a:pPr marL="0" indent="0" algn="ctr">
              <a:buNone/>
            </a:pP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838199" y="196909"/>
            <a:ext cx="1066107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4472C4"/>
                </a:solidFill>
                <a:latin typeface="Trebuchet MS" panose="020B0603020202020204"/>
                <a:ea typeface="+mj-ea"/>
                <a:cs typeface="+mj-cs"/>
              </a:rPr>
              <a:t>3</a:t>
            </a:r>
            <a:r>
              <a:rPr lang="ru-RU" sz="2400" b="1" dirty="0" smtClean="0">
                <a:solidFill>
                  <a:srgbClr val="4472C4"/>
                </a:solidFill>
                <a:latin typeface="Trebuchet MS" panose="020B0603020202020204"/>
                <a:ea typeface="+mj-ea"/>
                <a:cs typeface="+mj-cs"/>
              </a:rPr>
              <a:t>. </a:t>
            </a:r>
            <a:r>
              <a:rPr lang="ru-RU" sz="2400" b="1" dirty="0">
                <a:solidFill>
                  <a:srgbClr val="4472C4"/>
                </a:solidFill>
                <a:latin typeface="Trebuchet MS" panose="020B0603020202020204"/>
                <a:ea typeface="+mj-ea"/>
                <a:cs typeface="+mj-cs"/>
              </a:rPr>
              <a:t>Позитивные результаты внеурочной деятельности обучающихся</a:t>
            </a:r>
            <a:endParaRPr lang="ru-RU" dirty="0"/>
          </a:p>
        </p:txBody>
      </p:sp>
      <p:pic>
        <p:nvPicPr>
          <p:cNvPr id="8" name="Рисунок 7" descr="без срока давности Юля_page-0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90947" y="1198070"/>
            <a:ext cx="4027503" cy="5212062"/>
          </a:xfrm>
          <a:prstGeom prst="rect">
            <a:avLst/>
          </a:prstGeom>
        </p:spPr>
      </p:pic>
      <p:pic>
        <p:nvPicPr>
          <p:cNvPr id="9" name="Рисунок 8" descr="Зарудко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8625" y="1203649"/>
            <a:ext cx="3940240" cy="525365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9801340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5104" y="101888"/>
            <a:ext cx="10515600" cy="762290"/>
          </a:xfrm>
        </p:spPr>
        <p:txBody>
          <a:bodyPr>
            <a:normAutofit fontScale="90000"/>
          </a:bodyPr>
          <a:lstStyle/>
          <a:p>
            <a:pPr lvl="0" 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ru-RU" sz="2400" b="1" dirty="0" smtClean="0">
                <a:solidFill>
                  <a:srgbClr val="4472C4"/>
                </a:solidFill>
                <a:latin typeface="Trebuchet MS" panose="020B0603020202020204"/>
                <a:ea typeface="+mn-ea"/>
                <a:cs typeface="+mn-cs"/>
              </a:rPr>
              <a:t>3. </a:t>
            </a:r>
            <a:r>
              <a:rPr lang="ru-RU" sz="2400" b="1" dirty="0">
                <a:solidFill>
                  <a:srgbClr val="4472C4"/>
                </a:solidFill>
                <a:latin typeface="Trebuchet MS" panose="020B0603020202020204"/>
                <a:ea typeface="+mn-ea"/>
                <a:cs typeface="+mn-cs"/>
              </a:rPr>
              <a:t>Позитивные результаты внеурочной деятельности </a:t>
            </a:r>
            <a:r>
              <a:rPr lang="ru-RU" sz="2400" b="1" dirty="0" smtClean="0">
                <a:solidFill>
                  <a:srgbClr val="4472C4"/>
                </a:solidFill>
                <a:latin typeface="Trebuchet MS" panose="020B0603020202020204"/>
                <a:ea typeface="+mn-ea"/>
                <a:cs typeface="+mn-cs"/>
              </a:rPr>
              <a:t>обучающихся</a:t>
            </a:r>
            <a:br>
              <a:rPr lang="ru-RU" sz="2400" b="1" dirty="0" smtClean="0">
                <a:solidFill>
                  <a:srgbClr val="4472C4"/>
                </a:solidFill>
                <a:latin typeface="Trebuchet MS" panose="020B0603020202020204"/>
                <a:ea typeface="+mn-ea"/>
                <a:cs typeface="+mn-cs"/>
              </a:rPr>
            </a:br>
            <a:r>
              <a:rPr lang="ru-RU" sz="2400" b="1" dirty="0">
                <a:solidFill>
                  <a:srgbClr val="FF0000"/>
                </a:solidFill>
                <a:latin typeface="Trebuchet MS" panose="020B0603020202020204"/>
                <a:ea typeface="+mn-ea"/>
                <a:cs typeface="+mn-cs"/>
              </a:rPr>
              <a:t>Р</a:t>
            </a:r>
            <a:r>
              <a:rPr lang="ru-RU" sz="2400" b="1" dirty="0" smtClean="0">
                <a:solidFill>
                  <a:srgbClr val="FF0000"/>
                </a:solidFill>
                <a:latin typeface="Trebuchet MS" panose="020B0603020202020204"/>
                <a:ea typeface="+mn-ea"/>
                <a:cs typeface="+mn-cs"/>
              </a:rPr>
              <a:t>еспубликанский уровень</a:t>
            </a:r>
            <a:endParaRPr lang="ru-RU" sz="1800" dirty="0">
              <a:solidFill>
                <a:srgbClr val="FF0000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548746" y="3126332"/>
            <a:ext cx="7751654" cy="2697440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 </a:t>
            </a:r>
          </a:p>
        </p:txBody>
      </p:sp>
      <p:pic>
        <p:nvPicPr>
          <p:cNvPr id="7" name="Рисунок 6" descr="беслан-3_page-00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3446318" y="0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7756530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5104" y="101888"/>
            <a:ext cx="10515600" cy="762290"/>
          </a:xfrm>
        </p:spPr>
        <p:txBody>
          <a:bodyPr>
            <a:normAutofit fontScale="90000"/>
          </a:bodyPr>
          <a:lstStyle/>
          <a:p>
            <a:pPr lvl="0" 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ru-RU" sz="2400" b="1" dirty="0" smtClean="0">
                <a:solidFill>
                  <a:srgbClr val="4472C4"/>
                </a:solidFill>
                <a:latin typeface="Trebuchet MS" panose="020B0603020202020204"/>
                <a:ea typeface="+mn-ea"/>
                <a:cs typeface="+mn-cs"/>
              </a:rPr>
              <a:t>3. </a:t>
            </a:r>
            <a:r>
              <a:rPr lang="ru-RU" sz="2400" b="1" dirty="0">
                <a:solidFill>
                  <a:srgbClr val="4472C4"/>
                </a:solidFill>
                <a:latin typeface="Trebuchet MS" panose="020B0603020202020204"/>
                <a:ea typeface="+mn-ea"/>
                <a:cs typeface="+mn-cs"/>
              </a:rPr>
              <a:t>Позитивные результаты внеурочной деятельности </a:t>
            </a:r>
            <a:r>
              <a:rPr lang="ru-RU" sz="2400" b="1" dirty="0" smtClean="0">
                <a:solidFill>
                  <a:srgbClr val="4472C4"/>
                </a:solidFill>
                <a:latin typeface="Trebuchet MS" panose="020B0603020202020204"/>
                <a:ea typeface="+mn-ea"/>
                <a:cs typeface="+mn-cs"/>
              </a:rPr>
              <a:t>обучающихся</a:t>
            </a:r>
            <a:br>
              <a:rPr lang="ru-RU" sz="2400" b="1" dirty="0" smtClean="0">
                <a:solidFill>
                  <a:srgbClr val="4472C4"/>
                </a:solidFill>
                <a:latin typeface="Trebuchet MS" panose="020B0603020202020204"/>
                <a:ea typeface="+mn-ea"/>
                <a:cs typeface="+mn-cs"/>
              </a:rPr>
            </a:br>
            <a:r>
              <a:rPr lang="ru-RU" sz="2400" b="1" dirty="0">
                <a:solidFill>
                  <a:srgbClr val="FF0000"/>
                </a:solidFill>
                <a:latin typeface="Trebuchet MS" panose="020B0603020202020204"/>
                <a:ea typeface="+mn-ea"/>
                <a:cs typeface="+mn-cs"/>
              </a:rPr>
              <a:t>Р</a:t>
            </a:r>
            <a:r>
              <a:rPr lang="ru-RU" sz="2400" b="1" dirty="0" smtClean="0">
                <a:solidFill>
                  <a:srgbClr val="FF0000"/>
                </a:solidFill>
                <a:latin typeface="Trebuchet MS" panose="020B0603020202020204"/>
                <a:ea typeface="+mn-ea"/>
                <a:cs typeface="+mn-cs"/>
              </a:rPr>
              <a:t>еспубликанский уровень</a:t>
            </a:r>
            <a:endParaRPr lang="ru-RU" sz="1800" dirty="0">
              <a:solidFill>
                <a:srgbClr val="FF0000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548746" y="3126332"/>
            <a:ext cx="7751654" cy="2697440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 </a:t>
            </a:r>
          </a:p>
        </p:txBody>
      </p:sp>
      <p:pic>
        <p:nvPicPr>
          <p:cNvPr id="5" name="Рисунок 4" descr="Diplom_1_page-0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6272" y="1184987"/>
            <a:ext cx="3806980" cy="5383763"/>
          </a:xfrm>
          <a:prstGeom prst="rect">
            <a:avLst/>
          </a:prstGeom>
        </p:spPr>
      </p:pic>
      <p:pic>
        <p:nvPicPr>
          <p:cNvPr id="6" name="Рисунок 5" descr="Diplom_2_page-00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83620" y="1222310"/>
            <a:ext cx="3839968" cy="5430414"/>
          </a:xfrm>
          <a:prstGeom prst="rect">
            <a:avLst/>
          </a:prstGeom>
        </p:spPr>
      </p:pic>
      <p:pic>
        <p:nvPicPr>
          <p:cNvPr id="7" name="Рисунок 6" descr="Юля_page-0001.jpg"/>
          <p:cNvPicPr>
            <a:picLocks noChangeAspect="1"/>
          </p:cNvPicPr>
          <p:nvPr/>
        </p:nvPicPr>
        <p:blipFill>
          <a:blip r:embed="rId4"/>
          <a:srcRect l="14903" t="8435" r="7098" b="20952"/>
          <a:stretch>
            <a:fillRect/>
          </a:stretch>
        </p:blipFill>
        <p:spPr>
          <a:xfrm>
            <a:off x="7931021" y="1268964"/>
            <a:ext cx="4133461" cy="484258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77565307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869</TotalTime>
  <Words>724</Words>
  <Application>Microsoft Office PowerPoint</Application>
  <PresentationFormat>Произвольный</PresentationFormat>
  <Paragraphs>110</Paragraphs>
  <Slides>27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Тема Office</vt:lpstr>
      <vt:lpstr>Слайд 1</vt:lpstr>
      <vt:lpstr>Характеристика-представление</vt:lpstr>
      <vt:lpstr> 1. Стабильные положительные результаты (положительная динамика) освоения обучающимися образовательных программ по  итогам мониторингов, проводимых организацией</vt:lpstr>
      <vt:lpstr> 2. Положительные результаты освоения обучающимися образовательных программ по итогам внешнего  мониторинга системы образования </vt:lpstr>
      <vt:lpstr> 2. Позитивные результаты внеурочной деятельности обучающихся </vt:lpstr>
      <vt:lpstr> 2. Позитивные результаты внеурочной деятельности обучающихся Заочные/дистанционные мероприятия в сети Интернет</vt:lpstr>
      <vt:lpstr> </vt:lpstr>
      <vt:lpstr>3. Позитивные результаты внеурочной деятельности обучающихся Республиканский уровень</vt:lpstr>
      <vt:lpstr>3. Позитивные результаты внеурочной деятельности обучающихся Республиканский уровень</vt:lpstr>
      <vt:lpstr>4. Наличие публикаций </vt:lpstr>
      <vt:lpstr> </vt:lpstr>
      <vt:lpstr> </vt:lpstr>
      <vt:lpstr> </vt:lpstr>
      <vt:lpstr> </vt:lpstr>
      <vt:lpstr>   5. Выступления на заседаниях методических советов, научно-практических конференциях, педагогических чтениях, семинарах, секциях, форумах, радиопередачах (очно) и т.д.   </vt:lpstr>
      <vt:lpstr>   5. Выступления на заседаниях методических советов, научно-практических конференциях, педагогических чтениях, семинарах, секциях, форумах, радиопередачах (очно) и т.д. Уровень образовательной организации  </vt:lpstr>
      <vt:lpstr> 6. Проведение открытых уроков, мастер-классов, мероприятий</vt:lpstr>
      <vt:lpstr>   </vt:lpstr>
      <vt:lpstr> 6. Проведение открытых уроков, мастер-классов, мероприятий Муниципальный уровень</vt:lpstr>
      <vt:lpstr>7. Экспертная деятельность</vt:lpstr>
      <vt:lpstr>8. Общественно-педагогическая активность педагога: участие в работе педагогических сообществ, комиссий, жюри конкурсов</vt:lpstr>
      <vt:lpstr>   </vt:lpstr>
      <vt:lpstr> </vt:lpstr>
      <vt:lpstr> </vt:lpstr>
      <vt:lpstr>10. Награды и поощрения </vt:lpstr>
      <vt:lpstr> </vt:lpstr>
      <vt:lpstr> </vt:lpstr>
    </vt:vector>
  </TitlesOfParts>
  <Company>HP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Чиранова Татьяна</dc:creator>
  <cp:lastModifiedBy>1</cp:lastModifiedBy>
  <cp:revision>140</cp:revision>
  <dcterms:created xsi:type="dcterms:W3CDTF">2022-09-18T09:48:40Z</dcterms:created>
  <dcterms:modified xsi:type="dcterms:W3CDTF">2024-05-02T16:15:01Z</dcterms:modified>
</cp:coreProperties>
</file>